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FB9DAB-E12B-4979-A933-DF4F53E8DB86}" type="datetimeFigureOut">
              <a:rPr lang="ko-KR" altLang="en-US" smtClean="0"/>
              <a:t>2009-09-26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71244-111B-4301-890D-C268849774E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CC2C-1A19-4B64-BF84-A11BD277B655}" type="datetimeFigureOut">
              <a:rPr lang="ko-KR" altLang="en-US" smtClean="0"/>
              <a:t>2009-09-26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464FDD-09F6-4044-A8B3-B726A5363E2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64FDD-09F6-4044-A8B3-B726A5363E21}" type="slidenum">
              <a:rPr lang="ko-KR" altLang="en-US" smtClean="0"/>
              <a:t>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64FDD-09F6-4044-A8B3-B726A5363E21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47932-71F1-43C1-AB9E-590406B3C376}" type="datetime1">
              <a:rPr lang="ko-KR" altLang="en-US" smtClean="0"/>
              <a:t>2009-09-26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FCC3-FEEF-4023-9C54-6B5185393B2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FEAE-A060-48D2-ADB6-1732354087FC}" type="datetime1">
              <a:rPr lang="ko-KR" altLang="en-US" smtClean="0"/>
              <a:t>2009-09-26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FCC3-FEEF-4023-9C54-6B5185393B2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2F87-2A10-43B8-A9E2-8FC5178886CC}" type="datetime1">
              <a:rPr lang="ko-KR" altLang="en-US" smtClean="0"/>
              <a:t>2009-09-26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FCC3-FEEF-4023-9C54-6B5185393B2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D18FF-38E3-4A7D-AA9C-9B7B497D7E17}" type="datetime1">
              <a:rPr lang="ko-KR" altLang="en-US" smtClean="0"/>
              <a:t>2009-09-26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FCC3-FEEF-4023-9C54-6B5185393B2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B4BA1-2F59-4D43-B75A-518AB90C870E}" type="datetime1">
              <a:rPr lang="ko-KR" altLang="en-US" smtClean="0"/>
              <a:t>2009-09-26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FCC3-FEEF-4023-9C54-6B5185393B2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E8856-7665-4158-BCAA-9A780F145BDA}" type="datetime1">
              <a:rPr lang="ko-KR" altLang="en-US" smtClean="0"/>
              <a:t>2009-09-26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FCC3-FEEF-4023-9C54-6B5185393B2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9D32-A6D6-48B6-9310-8B86BF98D6A6}" type="datetime1">
              <a:rPr lang="ko-KR" altLang="en-US" smtClean="0"/>
              <a:t>2009-09-26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FCC3-FEEF-4023-9C54-6B5185393B2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207A-E82E-44D9-8DE0-A717098FF781}" type="datetime1">
              <a:rPr lang="ko-KR" altLang="en-US" smtClean="0"/>
              <a:t>2009-09-26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FCC3-FEEF-4023-9C54-6B5185393B2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280B4-FA47-4676-86C9-388B527080E3}" type="datetime1">
              <a:rPr lang="ko-KR" altLang="en-US" smtClean="0"/>
              <a:t>2009-09-26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FCC3-FEEF-4023-9C54-6B5185393B2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729EB-7FF7-4557-826E-48D2D4EAC7E8}" type="datetime1">
              <a:rPr lang="ko-KR" altLang="en-US" smtClean="0"/>
              <a:t>2009-09-26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FCC3-FEEF-4023-9C54-6B5185393B2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D71A-2DB3-4E95-8251-AABCFBD8172E}" type="datetime1">
              <a:rPr lang="ko-KR" altLang="en-US" smtClean="0"/>
              <a:t>2009-09-26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FCC3-FEEF-4023-9C54-6B5185393B2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68BAC-571C-4102-B9DC-C66DE7268C82}" type="datetime1">
              <a:rPr lang="ko-KR" altLang="en-US" smtClean="0"/>
              <a:t>2009-09-26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8FCC3-FEEF-4023-9C54-6B5185393B2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79989"/>
            <a:ext cx="7772400" cy="1470025"/>
          </a:xfrm>
        </p:spPr>
        <p:txBody>
          <a:bodyPr/>
          <a:lstStyle/>
          <a:p>
            <a:r>
              <a:rPr lang="ko-KR" altLang="en-US" dirty="0" smtClean="0"/>
              <a:t>인터넷 경제정책의 틀과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중소 인터넷기업 활성화 전략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sz="2400" dirty="0" smtClean="0"/>
              <a:t>2009.9.28</a:t>
            </a:r>
          </a:p>
          <a:p>
            <a:endParaRPr lang="en-US" altLang="ko-KR" sz="2400" dirty="0" smtClean="0"/>
          </a:p>
          <a:p>
            <a:r>
              <a:rPr lang="ko-KR" altLang="en-US" sz="2800" dirty="0" smtClean="0"/>
              <a:t>권헌영</a:t>
            </a:r>
            <a:endParaRPr lang="en-US" altLang="ko-KR" sz="2800" dirty="0" smtClean="0"/>
          </a:p>
          <a:p>
            <a:r>
              <a:rPr lang="en-US" altLang="ko-KR" sz="2000" dirty="0" smtClean="0"/>
              <a:t>(</a:t>
            </a:r>
            <a:r>
              <a:rPr lang="ko-KR" altLang="en-US" sz="2000" dirty="0" smtClean="0"/>
              <a:t>광운대 법대</a:t>
            </a:r>
            <a:r>
              <a:rPr lang="en-US" altLang="ko-KR" sz="2000" dirty="0" smtClean="0"/>
              <a:t>)</a:t>
            </a:r>
            <a:endParaRPr lang="ko-KR" altLang="en-US" sz="2000" dirty="0"/>
          </a:p>
        </p:txBody>
      </p:sp>
      <p:pic>
        <p:nvPicPr>
          <p:cNvPr id="1026" name="Picture 2" descr="여의도연구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286520"/>
            <a:ext cx="1504950" cy="342901"/>
          </a:xfrm>
          <a:prstGeom prst="rect">
            <a:avLst/>
          </a:prstGeom>
          <a:noFill/>
        </p:spPr>
      </p:pic>
      <p:pic>
        <p:nvPicPr>
          <p:cNvPr id="1028" name="Picture 4" descr="한국인터넷진흥원 로고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77454" y="6116596"/>
            <a:ext cx="1676400" cy="561976"/>
          </a:xfrm>
          <a:prstGeom prst="rect">
            <a:avLst/>
          </a:prstGeom>
          <a:noFill/>
        </p:spPr>
      </p:pic>
      <p:pic>
        <p:nvPicPr>
          <p:cNvPr id="1032" name="Picture 8" descr="C:\Users\HYKwon\AppData\Local\Temp\Temp1_kw_jpg[1].zip\ui_03_06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29520" y="6357959"/>
            <a:ext cx="1619452" cy="500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</p:spPr>
        <p:txBody>
          <a:bodyPr>
            <a:normAutofit fontScale="92500" lnSpcReduction="10000"/>
          </a:bodyPr>
          <a:lstStyle/>
          <a:p>
            <a:r>
              <a:rPr lang="ko-KR" altLang="en-US" sz="2800" dirty="0" smtClean="0"/>
              <a:t>인터넷 경제규제는 대상 인터넷산업분야 설정이 출발</a:t>
            </a:r>
            <a:endParaRPr lang="en-US" altLang="ko-KR" sz="2800" dirty="0" smtClean="0"/>
          </a:p>
          <a:p>
            <a:pPr lvl="1"/>
            <a:r>
              <a:rPr lang="ko-KR" altLang="en-US" sz="2400" dirty="0" smtClean="0"/>
              <a:t>인터넷산업은 기반으로서의 </a:t>
            </a:r>
            <a:r>
              <a:rPr lang="ko-KR" altLang="en-US" sz="2400" dirty="0" smtClean="0"/>
              <a:t>네트워크와 기기산업으로부터 응용서비스로서의 플랫폼과</a:t>
            </a:r>
            <a:r>
              <a:rPr lang="en-US" altLang="ko-KR" sz="2400" dirty="0" smtClean="0"/>
              <a:t>, </a:t>
            </a:r>
            <a:r>
              <a:rPr lang="ko-KR" altLang="en-US" sz="2400" dirty="0" err="1" smtClean="0"/>
              <a:t>콘텐츠</a:t>
            </a:r>
            <a:r>
              <a:rPr lang="ko-KR" altLang="en-US" sz="2400" dirty="0" smtClean="0"/>
              <a:t> 산업을 아우르는 분야 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상호 유기적 생태계를 형성하고 있으므로 상생과 </a:t>
            </a:r>
            <a:endParaRPr lang="en-US" altLang="ko-KR" sz="2400" dirty="0" smtClean="0"/>
          </a:p>
          <a:p>
            <a:pPr lvl="1">
              <a:buNone/>
            </a:pPr>
            <a:r>
              <a:rPr lang="en-US" altLang="ko-KR" sz="2400" dirty="0" smtClean="0"/>
              <a:t> </a:t>
            </a:r>
            <a:r>
              <a:rPr lang="en-US" altLang="ko-KR" sz="2400" dirty="0" smtClean="0"/>
              <a:t>  </a:t>
            </a:r>
            <a:r>
              <a:rPr lang="ko-KR" altLang="en-US" sz="2400" dirty="0" smtClean="0"/>
              <a:t>협력적 질서가 필요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분야별 경제적 성숙도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시장성장한계점과 건전한 성장</a:t>
            </a:r>
            <a:r>
              <a:rPr lang="en-US" altLang="ko-KR" sz="2400" dirty="0" smtClean="0"/>
              <a:t>)</a:t>
            </a:r>
            <a:r>
              <a:rPr lang="ko-KR" altLang="en-US" sz="2400" dirty="0" smtClean="0"/>
              <a:t>를 </a:t>
            </a:r>
            <a:endParaRPr lang="en-US" altLang="ko-KR" sz="2400" dirty="0" smtClean="0"/>
          </a:p>
          <a:p>
            <a:pPr lvl="1">
              <a:buNone/>
            </a:pPr>
            <a:r>
              <a:rPr lang="en-US" altLang="ko-KR" sz="2400" dirty="0" smtClean="0"/>
              <a:t> </a:t>
            </a:r>
            <a:r>
              <a:rPr lang="en-US" altLang="ko-KR" sz="2400" dirty="0" smtClean="0"/>
              <a:t>  </a:t>
            </a:r>
            <a:r>
              <a:rPr lang="ko-KR" altLang="en-US" sz="2400" dirty="0" smtClean="0"/>
              <a:t>중심으로 진흥과 규제의 경제 정책 수단을 차별적 적용</a:t>
            </a:r>
            <a:endParaRPr lang="en-US" altLang="ko-KR" sz="2400" dirty="0" smtClean="0"/>
          </a:p>
          <a:p>
            <a:pPr lvl="1"/>
            <a:endParaRPr lang="en-US" altLang="ko-KR" sz="2400" dirty="0" smtClean="0"/>
          </a:p>
          <a:p>
            <a:r>
              <a:rPr lang="ko-KR" altLang="en-US" sz="2800" dirty="0" smtClean="0"/>
              <a:t>인터넷 미디어 정책과 인터넷산업정책의 조화</a:t>
            </a:r>
            <a:endParaRPr lang="en-US" altLang="ko-KR" sz="2800" dirty="0" smtClean="0"/>
          </a:p>
          <a:p>
            <a:pPr lvl="1"/>
            <a:r>
              <a:rPr lang="en-US" altLang="ko-KR" sz="2400" dirty="0" smtClean="0"/>
              <a:t>‘</a:t>
            </a:r>
            <a:r>
              <a:rPr lang="ko-KR" altLang="en-US" sz="2400" dirty="0" smtClean="0"/>
              <a:t>경제중심 실용정책</a:t>
            </a:r>
            <a:r>
              <a:rPr lang="en-US" altLang="ko-KR" sz="2400" dirty="0" smtClean="0"/>
              <a:t>’:</a:t>
            </a:r>
            <a:r>
              <a:rPr lang="ko-KR" altLang="en-US" sz="2400" dirty="0" smtClean="0"/>
              <a:t> 미디어 정책보다 인터넷산업정책 중요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인터넷산업정책은 시장초기 단계인 진흥분야 우선 정책 타당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규제정책은 시장과열 분야에서 과학적 근거를 토대로 접근</a:t>
            </a:r>
            <a:endParaRPr lang="en-US" altLang="ko-KR" sz="2400" dirty="0" smtClean="0"/>
          </a:p>
          <a:p>
            <a:pPr lvl="1"/>
            <a:endParaRPr lang="en-US" altLang="ko-KR" sz="2400" dirty="0" smtClean="0"/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200" dirty="0" smtClean="0"/>
              <a:t>Ⅲ</a:t>
            </a:r>
            <a:r>
              <a:rPr lang="en-US" altLang="ko-KR" sz="3200" dirty="0" smtClean="0"/>
              <a:t>. </a:t>
            </a:r>
            <a:r>
              <a:rPr lang="ko-KR" altLang="en-US" sz="3200" dirty="0" smtClean="0"/>
              <a:t>실용정책 환경에서의 인터넷 정책방향</a:t>
            </a:r>
            <a:endParaRPr lang="ko-KR" altLang="en-US" sz="3200" dirty="0"/>
          </a:p>
        </p:txBody>
      </p:sp>
      <p:pic>
        <p:nvPicPr>
          <p:cNvPr id="5" name="Picture 2" descr="여의도연구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504950" cy="342901"/>
          </a:xfrm>
          <a:prstGeom prst="rect">
            <a:avLst/>
          </a:prstGeom>
          <a:noFill/>
        </p:spPr>
      </p:pic>
      <p:pic>
        <p:nvPicPr>
          <p:cNvPr id="6" name="Picture 4" descr="한국인터넷진흥원 로고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7454" y="6116596"/>
            <a:ext cx="1676400" cy="561976"/>
          </a:xfrm>
          <a:prstGeom prst="rect">
            <a:avLst/>
          </a:prstGeom>
          <a:noFill/>
        </p:spPr>
      </p:pic>
      <p:pic>
        <p:nvPicPr>
          <p:cNvPr id="7" name="Picture 8" descr="C:\Users\HYKwon\AppData\Local\Temp\Temp1_kw_jpg[1].zip\ui_03_0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6357959"/>
            <a:ext cx="1619452" cy="500041"/>
          </a:xfrm>
          <a:prstGeom prst="rect">
            <a:avLst/>
          </a:prstGeom>
          <a:noFill/>
        </p:spPr>
      </p:pic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10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</p:spPr>
        <p:txBody>
          <a:bodyPr>
            <a:normAutofit/>
          </a:bodyPr>
          <a:lstStyle/>
          <a:p>
            <a:r>
              <a:rPr lang="ko-KR" altLang="en-US" sz="2800" dirty="0" smtClean="0"/>
              <a:t>인터넷 산업정책 우선분야 예시</a:t>
            </a:r>
            <a:endParaRPr lang="en-US" altLang="ko-KR" sz="2800" dirty="0" smtClean="0"/>
          </a:p>
          <a:p>
            <a:pPr lvl="1"/>
            <a:r>
              <a:rPr lang="ko-KR" altLang="en-US" sz="2400" dirty="0" smtClean="0"/>
              <a:t>인터넷정책은 네트워크 의존성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기술의존성 등이 특성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네트워크 고도화는 물리적 기반에서 가장 중요한 정책 분야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정보보호정책분야는 </a:t>
            </a:r>
            <a:r>
              <a:rPr lang="ko-KR" altLang="en-US" sz="2400" dirty="0" err="1" smtClean="0"/>
              <a:t>이명박</a:t>
            </a:r>
            <a:r>
              <a:rPr lang="ko-KR" altLang="en-US" sz="2400" dirty="0" smtClean="0"/>
              <a:t> 정부의 특성을 반영할 분야</a:t>
            </a:r>
            <a:endParaRPr lang="en-US" altLang="ko-KR" sz="2400" dirty="0" smtClean="0"/>
          </a:p>
          <a:p>
            <a:pPr lvl="1"/>
            <a:r>
              <a:rPr lang="ko-KR" altLang="en-US" sz="2400" dirty="0" err="1" smtClean="0"/>
              <a:t>콘텐츠서비스는</a:t>
            </a:r>
            <a:r>
              <a:rPr lang="ko-KR" altLang="en-US" sz="2400" dirty="0" smtClean="0"/>
              <a:t> 지식기반 미래성장 동력으로서의 핵심 분야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포털 등 인터넷서비스분야 규제를 위한 네트워크서비스 사업자 규제체계 정비연구 본격 가동</a:t>
            </a:r>
            <a:endParaRPr lang="en-US" altLang="ko-KR" sz="2400" dirty="0" smtClean="0"/>
          </a:p>
          <a:p>
            <a:pPr lvl="2"/>
            <a:r>
              <a:rPr lang="ko-KR" altLang="en-US" sz="2000" dirty="0" smtClean="0"/>
              <a:t>방통융합 환경 사업자 분류체계 재정비 등</a:t>
            </a:r>
            <a:endParaRPr lang="en-US" altLang="ko-KR" sz="2000" dirty="0" smtClean="0"/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200" dirty="0" smtClean="0"/>
              <a:t>Ⅲ</a:t>
            </a:r>
            <a:r>
              <a:rPr lang="en-US" altLang="ko-KR" sz="3200" dirty="0" smtClean="0"/>
              <a:t>. </a:t>
            </a:r>
            <a:r>
              <a:rPr lang="ko-KR" altLang="en-US" sz="3200" dirty="0" smtClean="0"/>
              <a:t>실용정책 환경에서의 인터넷 정책방향</a:t>
            </a:r>
            <a:endParaRPr lang="ko-KR" altLang="en-US" sz="3200" dirty="0"/>
          </a:p>
        </p:txBody>
      </p:sp>
      <p:pic>
        <p:nvPicPr>
          <p:cNvPr id="5" name="Picture 2" descr="여의도연구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504950" cy="342901"/>
          </a:xfrm>
          <a:prstGeom prst="rect">
            <a:avLst/>
          </a:prstGeom>
          <a:noFill/>
        </p:spPr>
      </p:pic>
      <p:pic>
        <p:nvPicPr>
          <p:cNvPr id="6" name="Picture 4" descr="한국인터넷진흥원 로고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7454" y="6116596"/>
            <a:ext cx="1676400" cy="561976"/>
          </a:xfrm>
          <a:prstGeom prst="rect">
            <a:avLst/>
          </a:prstGeom>
          <a:noFill/>
        </p:spPr>
      </p:pic>
      <p:pic>
        <p:nvPicPr>
          <p:cNvPr id="7" name="Picture 8" descr="C:\Users\HYKwon\AppData\Local\Temp\Temp1_kw_jpg[1].zip\ui_03_0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6357959"/>
            <a:ext cx="1619452" cy="500041"/>
          </a:xfrm>
          <a:prstGeom prst="rect">
            <a:avLst/>
          </a:prstGeom>
          <a:noFill/>
        </p:spPr>
      </p:pic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11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</p:spPr>
        <p:txBody>
          <a:bodyPr>
            <a:normAutofit/>
          </a:bodyPr>
          <a:lstStyle/>
          <a:p>
            <a:r>
              <a:rPr lang="ko-KR" altLang="en-US" sz="2800" dirty="0" smtClean="0"/>
              <a:t>인터넷 산업정책 구체적 예시</a:t>
            </a:r>
            <a:endParaRPr lang="en-US" altLang="ko-KR" sz="2800" dirty="0" smtClean="0"/>
          </a:p>
          <a:p>
            <a:pPr lvl="1"/>
            <a:r>
              <a:rPr lang="en-US" altLang="ko-KR" sz="2400" dirty="0" smtClean="0"/>
              <a:t>IMF </a:t>
            </a:r>
            <a:r>
              <a:rPr lang="ko-KR" altLang="en-US" sz="2400" dirty="0" smtClean="0"/>
              <a:t>경제위기 벤처 정책 수준이상의 공격적 벤처투자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핵심 인터넷이용자인 청년 인터넷 창업 성공신화 재현</a:t>
            </a:r>
            <a:endParaRPr lang="en-US" altLang="ko-KR" sz="2400" dirty="0" smtClean="0"/>
          </a:p>
          <a:p>
            <a:pPr lvl="1"/>
            <a:r>
              <a:rPr lang="en-US" altLang="ko-KR" sz="2400" dirty="0" smtClean="0"/>
              <a:t>PC</a:t>
            </a:r>
            <a:r>
              <a:rPr lang="ko-KR" altLang="en-US" sz="2400" dirty="0" smtClean="0"/>
              <a:t>중심 서비스에서 </a:t>
            </a:r>
            <a:r>
              <a:rPr lang="ko-KR" altLang="en-US" sz="2400" dirty="0" err="1" smtClean="0"/>
              <a:t>모바일</a:t>
            </a:r>
            <a:r>
              <a:rPr lang="ko-KR" altLang="en-US" sz="2400" dirty="0" smtClean="0"/>
              <a:t> </a:t>
            </a:r>
            <a:r>
              <a:rPr lang="ko-KR" altLang="en-US" sz="2400" dirty="0" smtClean="0"/>
              <a:t>서비스로 플랫폼 이전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서비스산업 중심의 </a:t>
            </a:r>
            <a:r>
              <a:rPr lang="en-US" altLang="ko-KR" sz="2400" dirty="0" smtClean="0"/>
              <a:t>IT </a:t>
            </a:r>
            <a:r>
              <a:rPr lang="ko-KR" altLang="en-US" sz="2400" dirty="0" smtClean="0"/>
              <a:t>정책으로서의 </a:t>
            </a:r>
            <a:r>
              <a:rPr lang="ko-KR" altLang="en-US" sz="2400" dirty="0" err="1" smtClean="0"/>
              <a:t>클라우드</a:t>
            </a:r>
            <a:r>
              <a:rPr lang="ko-KR" altLang="en-US" sz="2400" dirty="0" smtClean="0"/>
              <a:t> 컴퓨팅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게임산업의 세계적 성장을 공격적으로 선도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저작권보호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정보보호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등 보호산업의 종합적 육성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온라인 컨설팅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교육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등 </a:t>
            </a:r>
            <a:r>
              <a:rPr lang="ko-KR" altLang="en-US" sz="2400" dirty="0" err="1" smtClean="0"/>
              <a:t>온라인콘텐츠서비스</a:t>
            </a:r>
            <a:r>
              <a:rPr lang="ko-KR" altLang="en-US" sz="2400" dirty="0" smtClean="0"/>
              <a:t> </a:t>
            </a:r>
            <a:r>
              <a:rPr lang="ko-KR" altLang="en-US" sz="2400" dirty="0" smtClean="0"/>
              <a:t>산업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전자정부</a:t>
            </a:r>
            <a:r>
              <a:rPr lang="en-US" altLang="ko-KR" sz="2400" dirty="0" smtClean="0"/>
              <a:t>, SI </a:t>
            </a:r>
            <a:r>
              <a:rPr lang="ko-KR" altLang="en-US" sz="2400" dirty="0" smtClean="0"/>
              <a:t>등 온라인서비스사업기획 능력 수출</a:t>
            </a:r>
            <a:endParaRPr lang="en-US" altLang="ko-KR" sz="2400" dirty="0" smtClean="0"/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200" dirty="0" smtClean="0"/>
              <a:t>Ⅲ</a:t>
            </a:r>
            <a:r>
              <a:rPr lang="en-US" altLang="ko-KR" sz="3200" dirty="0" smtClean="0"/>
              <a:t>. </a:t>
            </a:r>
            <a:r>
              <a:rPr lang="ko-KR" altLang="en-US" sz="3200" dirty="0" smtClean="0"/>
              <a:t>실용정책 환경에서의 인터넷 정책방향</a:t>
            </a:r>
            <a:endParaRPr lang="ko-KR" altLang="en-US" sz="3200" dirty="0"/>
          </a:p>
        </p:txBody>
      </p:sp>
      <p:pic>
        <p:nvPicPr>
          <p:cNvPr id="5" name="Picture 2" descr="여의도연구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504950" cy="342901"/>
          </a:xfrm>
          <a:prstGeom prst="rect">
            <a:avLst/>
          </a:prstGeom>
          <a:noFill/>
        </p:spPr>
      </p:pic>
      <p:pic>
        <p:nvPicPr>
          <p:cNvPr id="6" name="Picture 4" descr="한국인터넷진흥원 로고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7454" y="6116596"/>
            <a:ext cx="1676400" cy="561976"/>
          </a:xfrm>
          <a:prstGeom prst="rect">
            <a:avLst/>
          </a:prstGeom>
          <a:noFill/>
        </p:spPr>
      </p:pic>
      <p:pic>
        <p:nvPicPr>
          <p:cNvPr id="7" name="Picture 8" descr="C:\Users\HYKwon\AppData\Local\Temp\Temp1_kw_jpg[1].zip\ui_03_0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6357959"/>
            <a:ext cx="1619452" cy="500041"/>
          </a:xfrm>
          <a:prstGeom prst="rect">
            <a:avLst/>
          </a:prstGeom>
          <a:noFill/>
        </p:spPr>
      </p:pic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12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</p:spPr>
        <p:txBody>
          <a:bodyPr>
            <a:normAutofit fontScale="92500"/>
          </a:bodyPr>
          <a:lstStyle/>
          <a:p>
            <a:r>
              <a:rPr lang="ko-KR" altLang="en-US" sz="2800" dirty="0" smtClean="0"/>
              <a:t>인터넷포털 규제정책</a:t>
            </a:r>
            <a:endParaRPr lang="en-US" altLang="ko-KR" sz="2800" dirty="0" smtClean="0"/>
          </a:p>
          <a:p>
            <a:pPr lvl="1"/>
            <a:r>
              <a:rPr lang="ko-KR" altLang="en-US" sz="2400" dirty="0" err="1" smtClean="0"/>
              <a:t>인터넷포털의</a:t>
            </a:r>
            <a:r>
              <a:rPr lang="ko-KR" altLang="en-US" sz="2400" dirty="0" smtClean="0"/>
              <a:t> 책임강화와 자율규제 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최근 대립구도 보다 상생 구조로 전환 분위기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업계자율규제 정책 출발과 정부의 정책 전환 기대감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공정경쟁과 시장감독 기능에 대한 이견 존재</a:t>
            </a:r>
            <a:endParaRPr lang="en-US" altLang="ko-KR" sz="2400" dirty="0" smtClean="0"/>
          </a:p>
          <a:p>
            <a:pPr lvl="1"/>
            <a:endParaRPr lang="en-US" altLang="ko-KR" sz="2400" dirty="0" smtClean="0"/>
          </a:p>
          <a:p>
            <a:r>
              <a:rPr lang="ko-KR" altLang="en-US" sz="2800" dirty="0" smtClean="0"/>
              <a:t>온라인광고 규제</a:t>
            </a:r>
            <a:endParaRPr lang="en-US" altLang="ko-KR" sz="2800" dirty="0" smtClean="0"/>
          </a:p>
          <a:p>
            <a:pPr lvl="1"/>
            <a:r>
              <a:rPr lang="ko-KR" altLang="en-US" sz="2400" dirty="0" smtClean="0"/>
              <a:t>검색광고와 영업전략 및 검색서비스의 공공적 기능 논란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업계의 자율규제와 정부규제 사이의 법제적 논란으로 전개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핵심사항은 온라인 광고시장의 인프라로서의 과학적 분석 틀 부재의 문제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민영 </a:t>
            </a:r>
            <a:r>
              <a:rPr lang="ko-KR" altLang="en-US" sz="2400" dirty="0" err="1" smtClean="0"/>
              <a:t>온라인미디어랩</a:t>
            </a:r>
            <a:r>
              <a:rPr lang="ko-KR" altLang="en-US" sz="2400" dirty="0" smtClean="0"/>
              <a:t> 또는 공공성 부여방안</a:t>
            </a:r>
            <a:endParaRPr lang="en-US" altLang="ko-KR" sz="2400" dirty="0" smtClean="0"/>
          </a:p>
          <a:p>
            <a:pPr lvl="1"/>
            <a:endParaRPr lang="en-US" altLang="ko-KR" sz="2400" dirty="0" smtClean="0"/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200" dirty="0" smtClean="0"/>
              <a:t>Ⅳ</a:t>
            </a:r>
            <a:r>
              <a:rPr lang="en-US" altLang="ko-KR" sz="3200" dirty="0" smtClean="0"/>
              <a:t>. </a:t>
            </a:r>
            <a:r>
              <a:rPr lang="ko-KR" altLang="en-US" sz="3200" dirty="0" smtClean="0"/>
              <a:t>인터넷 경제정책의 핵심 쟁점</a:t>
            </a:r>
            <a:endParaRPr lang="ko-KR" altLang="en-US" sz="3200" dirty="0"/>
          </a:p>
        </p:txBody>
      </p:sp>
      <p:pic>
        <p:nvPicPr>
          <p:cNvPr id="5" name="Picture 2" descr="여의도연구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504950" cy="342901"/>
          </a:xfrm>
          <a:prstGeom prst="rect">
            <a:avLst/>
          </a:prstGeom>
          <a:noFill/>
        </p:spPr>
      </p:pic>
      <p:pic>
        <p:nvPicPr>
          <p:cNvPr id="6" name="Picture 4" descr="한국인터넷진흥원 로고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7454" y="6116596"/>
            <a:ext cx="1676400" cy="561976"/>
          </a:xfrm>
          <a:prstGeom prst="rect">
            <a:avLst/>
          </a:prstGeom>
          <a:noFill/>
        </p:spPr>
      </p:pic>
      <p:pic>
        <p:nvPicPr>
          <p:cNvPr id="7" name="Picture 8" descr="C:\Users\HYKwon\AppData\Local\Temp\Temp1_kw_jpg[1].zip\ui_03_0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6357959"/>
            <a:ext cx="1619452" cy="500041"/>
          </a:xfrm>
          <a:prstGeom prst="rect">
            <a:avLst/>
          </a:prstGeom>
          <a:noFill/>
        </p:spPr>
      </p:pic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13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</p:spPr>
        <p:txBody>
          <a:bodyPr>
            <a:normAutofit fontScale="92500" lnSpcReduction="20000"/>
          </a:bodyPr>
          <a:lstStyle/>
          <a:p>
            <a:r>
              <a:rPr lang="ko-KR" altLang="en-US" sz="2800" dirty="0" smtClean="0"/>
              <a:t>인터넷경제 정책의 추진체계</a:t>
            </a:r>
            <a:endParaRPr lang="en-US" altLang="ko-KR" sz="2800" dirty="0" smtClean="0"/>
          </a:p>
          <a:p>
            <a:pPr lvl="1"/>
            <a:r>
              <a:rPr lang="ko-KR" altLang="en-US" sz="2400" dirty="0" smtClean="0"/>
              <a:t>인터넷 경제정책은 네트워크 정책과 불가분의 관계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통신시장규율과 인터넷서비스사업자 규율은 연결선</a:t>
            </a:r>
            <a:endParaRPr lang="en-US" altLang="ko-KR" sz="2400" dirty="0" smtClean="0"/>
          </a:p>
          <a:p>
            <a:pPr lvl="1"/>
            <a:r>
              <a:rPr lang="ko-KR" altLang="en-US" sz="2400" dirty="0" err="1" smtClean="0"/>
              <a:t>인터넷콘텐츠에</a:t>
            </a:r>
            <a:r>
              <a:rPr lang="ko-KR" altLang="en-US" sz="2400" dirty="0" smtClean="0"/>
              <a:t> 대한 정책은 문화산업정책의 연장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기기 및 소프트웨어산업 정책은 </a:t>
            </a:r>
            <a:r>
              <a:rPr lang="ko-KR" altLang="en-US" sz="2400" dirty="0" err="1" smtClean="0"/>
              <a:t>지경부</a:t>
            </a:r>
            <a:r>
              <a:rPr lang="ko-KR" altLang="en-US" sz="2400" dirty="0" smtClean="0"/>
              <a:t> 등과 연계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총괄정책 및 조율기능의 필요성은 상존</a:t>
            </a:r>
            <a:endParaRPr lang="en-US" altLang="ko-KR" sz="2400" dirty="0" smtClean="0"/>
          </a:p>
          <a:p>
            <a:pPr lvl="1"/>
            <a:endParaRPr lang="en-US" altLang="ko-KR" sz="2400" dirty="0" smtClean="0"/>
          </a:p>
          <a:p>
            <a:r>
              <a:rPr lang="ko-KR" altLang="en-US" sz="2800" dirty="0" smtClean="0"/>
              <a:t>신규인터넷산업분야 발굴</a:t>
            </a:r>
            <a:endParaRPr lang="en-US" altLang="ko-KR" sz="2800" dirty="0" smtClean="0"/>
          </a:p>
          <a:p>
            <a:pPr lvl="1"/>
            <a:r>
              <a:rPr lang="ko-KR" altLang="en-US" sz="2400" dirty="0" smtClean="0"/>
              <a:t>인터넷서비스산업분야 중 포털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게임서비스 등 일부 산업만 성공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다양한 형태의 새로운 산업분야 발굴이 중요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정보보호</a:t>
            </a:r>
            <a:r>
              <a:rPr lang="en-US" altLang="ko-KR" sz="2400" dirty="0" smtClean="0"/>
              <a:t>, </a:t>
            </a:r>
            <a:r>
              <a:rPr lang="en-US" altLang="ko-KR" sz="2400" dirty="0" err="1" smtClean="0"/>
              <a:t>SaaS</a:t>
            </a:r>
            <a:r>
              <a:rPr lang="en-US" altLang="ko-KR" sz="2400" dirty="0" smtClean="0"/>
              <a:t>, </a:t>
            </a:r>
            <a:r>
              <a:rPr lang="ko-KR" altLang="en-US" sz="2400" dirty="0" err="1" smtClean="0"/>
              <a:t>클라우드</a:t>
            </a:r>
            <a:r>
              <a:rPr lang="ko-KR" altLang="en-US" sz="2400" dirty="0" smtClean="0"/>
              <a:t> 컴퓨팅 등 신규분야의 산업적</a:t>
            </a:r>
            <a:endParaRPr lang="en-US" altLang="ko-KR" sz="2400" dirty="0" smtClean="0"/>
          </a:p>
          <a:p>
            <a:pPr lvl="1">
              <a:buNone/>
            </a:pPr>
            <a:r>
              <a:rPr lang="en-US" altLang="ko-KR" sz="2400" dirty="0" smtClean="0"/>
              <a:t> 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 가치를 정부가 공격적으로 유도하는 정책도 고려가능</a:t>
            </a:r>
            <a:endParaRPr lang="en-US" altLang="ko-KR" sz="2400" dirty="0" smtClean="0"/>
          </a:p>
          <a:p>
            <a:pPr lvl="1"/>
            <a:endParaRPr lang="en-US" altLang="ko-KR" sz="2400" dirty="0" smtClean="0"/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200" dirty="0" smtClean="0"/>
              <a:t>Ⅳ</a:t>
            </a:r>
            <a:r>
              <a:rPr lang="en-US" altLang="ko-KR" sz="3200" dirty="0" smtClean="0"/>
              <a:t>. </a:t>
            </a:r>
            <a:r>
              <a:rPr lang="ko-KR" altLang="en-US" sz="3200" dirty="0" smtClean="0"/>
              <a:t>인터넷 경제정책의 핵심 쟁점</a:t>
            </a:r>
            <a:endParaRPr lang="ko-KR" altLang="en-US" sz="3200" dirty="0"/>
          </a:p>
        </p:txBody>
      </p:sp>
      <p:pic>
        <p:nvPicPr>
          <p:cNvPr id="5" name="Picture 2" descr="여의도연구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504950" cy="342901"/>
          </a:xfrm>
          <a:prstGeom prst="rect">
            <a:avLst/>
          </a:prstGeom>
          <a:noFill/>
        </p:spPr>
      </p:pic>
      <p:pic>
        <p:nvPicPr>
          <p:cNvPr id="6" name="Picture 4" descr="한국인터넷진흥원 로고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7454" y="6116596"/>
            <a:ext cx="1676400" cy="561976"/>
          </a:xfrm>
          <a:prstGeom prst="rect">
            <a:avLst/>
          </a:prstGeom>
          <a:noFill/>
        </p:spPr>
      </p:pic>
      <p:pic>
        <p:nvPicPr>
          <p:cNvPr id="7" name="Picture 8" descr="C:\Users\HYKwon\AppData\Local\Temp\Temp1_kw_jpg[1].zip\ui_03_0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6357959"/>
            <a:ext cx="1619452" cy="500041"/>
          </a:xfrm>
          <a:prstGeom prst="rect">
            <a:avLst/>
          </a:prstGeom>
          <a:noFill/>
        </p:spPr>
      </p:pic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14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</p:spPr>
        <p:txBody>
          <a:bodyPr>
            <a:normAutofit fontScale="85000" lnSpcReduction="10000"/>
          </a:bodyPr>
          <a:lstStyle/>
          <a:p>
            <a:r>
              <a:rPr lang="ko-KR" altLang="en-US" sz="2800" dirty="0" smtClean="0"/>
              <a:t>인터넷정책 담론구조 형성</a:t>
            </a:r>
            <a:endParaRPr lang="en-US" altLang="ko-KR" sz="2800" dirty="0" smtClean="0"/>
          </a:p>
          <a:p>
            <a:pPr lvl="1"/>
            <a:r>
              <a:rPr lang="ko-KR" altLang="en-US" sz="2400" dirty="0" smtClean="0"/>
              <a:t>인터넷은 사회와 경제 규제를 모두 포괄하므로 이해관계자간 </a:t>
            </a:r>
            <a:endParaRPr lang="en-US" altLang="ko-KR" sz="2400" dirty="0" smtClean="0"/>
          </a:p>
          <a:p>
            <a:pPr lvl="1">
              <a:buNone/>
            </a:pPr>
            <a:r>
              <a:rPr lang="en-US" altLang="ko-KR" sz="2400" dirty="0" smtClean="0"/>
              <a:t> </a:t>
            </a:r>
            <a:r>
              <a:rPr lang="en-US" altLang="ko-KR" sz="2400" dirty="0" smtClean="0"/>
              <a:t>   </a:t>
            </a:r>
            <a:r>
              <a:rPr lang="ko-KR" altLang="en-US" sz="2400" dirty="0" smtClean="0"/>
              <a:t>합의와 협력이 정책 성공의 핵심적 전제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국회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정부 등에 관련 이해당사자의 참여가 보장된 </a:t>
            </a:r>
            <a:endParaRPr lang="en-US" altLang="ko-KR" sz="2400" dirty="0" smtClean="0"/>
          </a:p>
          <a:p>
            <a:pPr lvl="1">
              <a:buNone/>
            </a:pPr>
            <a:r>
              <a:rPr lang="en-US" altLang="ko-KR" sz="2400" dirty="0" smtClean="0"/>
              <a:t> </a:t>
            </a:r>
            <a:r>
              <a:rPr lang="en-US" altLang="ko-KR" sz="2400" dirty="0" smtClean="0"/>
              <a:t>   </a:t>
            </a:r>
            <a:r>
              <a:rPr lang="ko-KR" altLang="en-US" sz="2400" dirty="0" smtClean="0"/>
              <a:t>열린 담론구조를 형성할 필요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여</a:t>
            </a:r>
            <a:r>
              <a:rPr lang="en-US" altLang="ko-KR" sz="2400" dirty="0" smtClean="0"/>
              <a:t>·</a:t>
            </a:r>
            <a:r>
              <a:rPr lang="ko-KR" altLang="en-US" sz="2400" dirty="0" smtClean="0"/>
              <a:t>야 협력으로 인터넷정책포럼을 국회 내에 설치하여 </a:t>
            </a:r>
            <a:endParaRPr lang="en-US" altLang="ko-KR" sz="2400" dirty="0" smtClean="0"/>
          </a:p>
          <a:p>
            <a:pPr lvl="1">
              <a:buNone/>
            </a:pPr>
            <a:r>
              <a:rPr lang="en-US" altLang="ko-KR" sz="2400" dirty="0" smtClean="0"/>
              <a:t> </a:t>
            </a:r>
            <a:r>
              <a:rPr lang="en-US" altLang="ko-KR" sz="2400" dirty="0" smtClean="0"/>
              <a:t>   </a:t>
            </a:r>
            <a:r>
              <a:rPr lang="ko-KR" altLang="en-US" sz="2400" dirty="0" smtClean="0"/>
              <a:t>광범한 정책적 이슈를 논의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관련 상임위 연계</a:t>
            </a:r>
            <a:r>
              <a:rPr lang="en-US" altLang="ko-KR" sz="2400" dirty="0" smtClean="0"/>
              <a:t>)</a:t>
            </a:r>
          </a:p>
          <a:p>
            <a:pPr lvl="1"/>
            <a:endParaRPr lang="en-US" altLang="ko-KR" sz="2400" dirty="0" smtClean="0"/>
          </a:p>
          <a:p>
            <a:r>
              <a:rPr lang="ko-KR" altLang="en-US" sz="2800" dirty="0" smtClean="0"/>
              <a:t>정책집행과 자율규제의 조화</a:t>
            </a:r>
            <a:endParaRPr lang="en-US" altLang="ko-KR" sz="2800" dirty="0" smtClean="0"/>
          </a:p>
          <a:p>
            <a:pPr lvl="1"/>
            <a:r>
              <a:rPr lang="ko-KR" altLang="en-US" sz="2400" dirty="0" err="1" smtClean="0"/>
              <a:t>방통위</a:t>
            </a:r>
            <a:r>
              <a:rPr lang="ko-KR" altLang="en-US" sz="2400" dirty="0" smtClean="0"/>
              <a:t> 중심의 규제집행과 정책 실효성 제고를 위한 </a:t>
            </a:r>
            <a:endParaRPr lang="en-US" altLang="ko-KR" sz="2400" dirty="0" smtClean="0"/>
          </a:p>
          <a:p>
            <a:pPr lvl="1">
              <a:buNone/>
            </a:pPr>
            <a:r>
              <a:rPr lang="en-US" altLang="ko-KR" sz="2400" dirty="0" smtClean="0"/>
              <a:t> </a:t>
            </a:r>
            <a:r>
              <a:rPr lang="en-US" altLang="ko-KR" sz="2400" dirty="0" smtClean="0"/>
              <a:t>   </a:t>
            </a:r>
            <a:r>
              <a:rPr lang="ko-KR" altLang="en-US" sz="2400" dirty="0" smtClean="0"/>
              <a:t>정책협의체계 형성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관계부처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산업계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전문가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시민단체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네티즌 대표 등 참여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국회 내부 인터넷정책포럼과 연계하여 실질적 제도집행력 확보</a:t>
            </a:r>
            <a:endParaRPr lang="en-US" altLang="ko-KR" sz="2400" dirty="0" smtClean="0"/>
          </a:p>
          <a:p>
            <a:pPr lvl="1"/>
            <a:endParaRPr lang="en-US" altLang="ko-KR" sz="2400" dirty="0" smtClean="0"/>
          </a:p>
        </p:txBody>
      </p:sp>
      <p:pic>
        <p:nvPicPr>
          <p:cNvPr id="5" name="Picture 2" descr="여의도연구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504950" cy="342901"/>
          </a:xfrm>
          <a:prstGeom prst="rect">
            <a:avLst/>
          </a:prstGeom>
          <a:noFill/>
        </p:spPr>
      </p:pic>
      <p:pic>
        <p:nvPicPr>
          <p:cNvPr id="6" name="Picture 4" descr="한국인터넷진흥원 로고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7454" y="6116596"/>
            <a:ext cx="1676400" cy="561976"/>
          </a:xfrm>
          <a:prstGeom prst="rect">
            <a:avLst/>
          </a:prstGeom>
          <a:noFill/>
        </p:spPr>
      </p:pic>
      <p:pic>
        <p:nvPicPr>
          <p:cNvPr id="7" name="Picture 8" descr="C:\Users\HYKwon\AppData\Local\Temp\Temp1_kw_jpg[1].zip\ui_03_0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6357959"/>
            <a:ext cx="1619452" cy="500041"/>
          </a:xfrm>
          <a:prstGeom prst="rect">
            <a:avLst/>
          </a:prstGeom>
          <a:noFill/>
        </p:spPr>
      </p:pic>
      <p:sp>
        <p:nvSpPr>
          <p:cNvPr id="10" name="제목 1"/>
          <p:cNvSpPr txBox="1">
            <a:spLocks/>
          </p:cNvSpPr>
          <p:nvPr/>
        </p:nvSpPr>
        <p:spPr>
          <a:xfrm>
            <a:off x="512615" y="30234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dirty="0" smtClean="0">
                <a:latin typeface="+mj-lt"/>
                <a:ea typeface="+mj-ea"/>
                <a:cs typeface="+mj-cs"/>
              </a:rPr>
              <a:t>Ⅴ</a:t>
            </a:r>
            <a:r>
              <a:rPr kumimoji="0" lang="en-US" altLang="ko-K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</a:t>
            </a:r>
            <a:r>
              <a:rPr kumimoji="0" lang="ko-KR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인터넷 정책 당면 과제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15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</p:spPr>
        <p:txBody>
          <a:bodyPr>
            <a:normAutofit fontScale="92500" lnSpcReduction="10000"/>
          </a:bodyPr>
          <a:lstStyle/>
          <a:p>
            <a:r>
              <a:rPr lang="ko-KR" altLang="en-US" sz="2800" dirty="0" smtClean="0"/>
              <a:t>실용정부에 적합한 인터넷 정책 모델 형성</a:t>
            </a:r>
            <a:endParaRPr lang="en-US" altLang="ko-KR" sz="2800" dirty="0" smtClean="0"/>
          </a:p>
          <a:p>
            <a:pPr lvl="1"/>
            <a:r>
              <a:rPr lang="ko-KR" altLang="en-US" sz="2400" dirty="0" smtClean="0"/>
              <a:t>과감한 인터넷산업진흥정책의 제시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과학적 근거를 중심으로 실효적 인터넷 규제정책 추진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참여자 중심의 규제제도 정립으로 제도실현 저항 저감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미래 인터넷서비스의 발전 모델의 비전 제시</a:t>
            </a:r>
            <a:endParaRPr lang="en-US" altLang="ko-KR" sz="2400" dirty="0" smtClean="0"/>
          </a:p>
          <a:p>
            <a:pPr lvl="2"/>
            <a:r>
              <a:rPr lang="ko-KR" altLang="en-US" sz="2000" dirty="0" smtClean="0"/>
              <a:t>세계에서 가장 빠른 인터넷</a:t>
            </a:r>
            <a:endParaRPr lang="en-US" altLang="ko-KR" sz="2000" dirty="0" smtClean="0"/>
          </a:p>
          <a:p>
            <a:pPr lvl="2"/>
            <a:r>
              <a:rPr lang="ko-KR" altLang="en-US" sz="2000" dirty="0" err="1" smtClean="0"/>
              <a:t>모바일</a:t>
            </a:r>
            <a:r>
              <a:rPr lang="ko-KR" altLang="en-US" sz="2000" dirty="0" smtClean="0"/>
              <a:t> 서비스 분야 선진국 등</a:t>
            </a:r>
            <a:endParaRPr lang="en-US" altLang="ko-KR" sz="2000" dirty="0" smtClean="0"/>
          </a:p>
          <a:p>
            <a:pPr lvl="1"/>
            <a:r>
              <a:rPr lang="ko-KR" altLang="en-US" sz="2400" dirty="0" smtClean="0"/>
              <a:t>경제력 집중 감시와 공정경쟁환경 조성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공정경쟁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광고시장 현실화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인력수급 등을 위한 과학적 통계인프라 등 정보구축체계 수립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자율 또는 공공</a:t>
            </a:r>
            <a:r>
              <a:rPr lang="en-US" altLang="ko-KR" sz="2400" dirty="0" smtClean="0"/>
              <a:t>; </a:t>
            </a:r>
            <a:r>
              <a:rPr lang="ko-KR" altLang="en-US" sz="2400" dirty="0" smtClean="0"/>
              <a:t>강제적 신고 </a:t>
            </a:r>
            <a:endParaRPr lang="en-US" altLang="ko-KR" sz="2400" dirty="0" smtClean="0"/>
          </a:p>
          <a:p>
            <a:pPr lvl="1">
              <a:buNone/>
            </a:pPr>
            <a:r>
              <a:rPr lang="en-US" altLang="ko-KR" sz="2400" dirty="0" smtClean="0"/>
              <a:t> </a:t>
            </a:r>
            <a:r>
              <a:rPr lang="en-US" altLang="ko-KR" sz="2400" dirty="0" smtClean="0"/>
              <a:t>   </a:t>
            </a:r>
            <a:r>
              <a:rPr lang="ko-KR" altLang="en-US" sz="2400" dirty="0" smtClean="0"/>
              <a:t>또는 등록제도를 인터넷서비스분야별로 추진</a:t>
            </a:r>
            <a:r>
              <a:rPr lang="en-US" altLang="ko-KR" sz="2400" dirty="0" smtClean="0"/>
              <a:t>)</a:t>
            </a:r>
          </a:p>
          <a:p>
            <a:pPr lvl="2"/>
            <a:r>
              <a:rPr lang="ko-KR" altLang="en-US" sz="2000" dirty="0" smtClean="0"/>
              <a:t>인터넷정책을 위한 인터넷산업 정책지도 마련</a:t>
            </a:r>
            <a:endParaRPr lang="en-US" altLang="ko-KR" sz="2000" dirty="0" smtClean="0"/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200" dirty="0" smtClean="0"/>
              <a:t>Ⅴ</a:t>
            </a:r>
            <a:r>
              <a:rPr lang="en-US" altLang="ko-KR" sz="3200" dirty="0" smtClean="0"/>
              <a:t>. </a:t>
            </a:r>
            <a:r>
              <a:rPr lang="ko-KR" altLang="en-US" sz="3200" dirty="0" smtClean="0"/>
              <a:t>인터넷 정책 당면 과제</a:t>
            </a:r>
            <a:endParaRPr lang="ko-KR" altLang="en-US" sz="3200" dirty="0"/>
          </a:p>
        </p:txBody>
      </p:sp>
      <p:pic>
        <p:nvPicPr>
          <p:cNvPr id="5" name="Picture 2" descr="여의도연구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504950" cy="342901"/>
          </a:xfrm>
          <a:prstGeom prst="rect">
            <a:avLst/>
          </a:prstGeom>
          <a:noFill/>
        </p:spPr>
      </p:pic>
      <p:pic>
        <p:nvPicPr>
          <p:cNvPr id="6" name="Picture 4" descr="한국인터넷진흥원 로고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7454" y="6116596"/>
            <a:ext cx="1676400" cy="561976"/>
          </a:xfrm>
          <a:prstGeom prst="rect">
            <a:avLst/>
          </a:prstGeom>
          <a:noFill/>
        </p:spPr>
      </p:pic>
      <p:pic>
        <p:nvPicPr>
          <p:cNvPr id="7" name="Picture 8" descr="C:\Users\HYKwon\AppData\Local\Temp\Temp1_kw_jpg[1].zip\ui_03_0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6357959"/>
            <a:ext cx="1619452" cy="500041"/>
          </a:xfrm>
          <a:prstGeom prst="rect">
            <a:avLst/>
          </a:prstGeom>
          <a:noFill/>
        </p:spPr>
      </p:pic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16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525963"/>
          </a:xfrm>
        </p:spPr>
        <p:txBody>
          <a:bodyPr>
            <a:normAutofit fontScale="92500" lnSpcReduction="20000"/>
          </a:bodyPr>
          <a:lstStyle/>
          <a:p>
            <a:r>
              <a:rPr lang="ko-KR" altLang="en-US" sz="2800" dirty="0" smtClean="0"/>
              <a:t>중소인터넷기업 활성화를 위한 정책 개발 </a:t>
            </a:r>
            <a:r>
              <a:rPr lang="ko-KR" altLang="en-US" sz="2800" dirty="0" smtClean="0"/>
              <a:t>체계 구축</a:t>
            </a:r>
            <a:endParaRPr lang="en-US" altLang="ko-KR" sz="2800" dirty="0" smtClean="0"/>
          </a:p>
          <a:p>
            <a:pPr lvl="1"/>
            <a:r>
              <a:rPr lang="ko-KR" altLang="en-US" sz="2400" dirty="0" err="1" smtClean="0"/>
              <a:t>이명박</a:t>
            </a:r>
            <a:r>
              <a:rPr lang="ko-KR" altLang="en-US" sz="2400" dirty="0" smtClean="0"/>
              <a:t> 정부의 거시적 </a:t>
            </a:r>
            <a:r>
              <a:rPr lang="en-US" altLang="ko-KR" sz="2400" dirty="0" smtClean="0"/>
              <a:t>IT</a:t>
            </a:r>
            <a:r>
              <a:rPr lang="ko-KR" altLang="en-US" sz="2400" dirty="0" smtClean="0"/>
              <a:t>정책의 틀은 </a:t>
            </a:r>
            <a:r>
              <a:rPr lang="en-US" altLang="ko-KR" sz="2400" dirty="0" smtClean="0"/>
              <a:t>“IT KOREA 5</a:t>
            </a:r>
            <a:r>
              <a:rPr lang="ko-KR" altLang="en-US" sz="2400" dirty="0" smtClean="0"/>
              <a:t>대 미래전략</a:t>
            </a:r>
            <a:r>
              <a:rPr lang="en-US" altLang="ko-KR" sz="2400" dirty="0" smtClean="0"/>
              <a:t>” </a:t>
            </a:r>
            <a:r>
              <a:rPr lang="ko-KR" altLang="en-US" sz="2400" dirty="0" smtClean="0"/>
              <a:t>등으로 구체화 성공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개별기업의 전략과 정부정책의 연계 등을 위한 </a:t>
            </a:r>
            <a:endParaRPr lang="en-US" altLang="ko-KR" sz="2400" dirty="0" smtClean="0"/>
          </a:p>
          <a:p>
            <a:pPr lvl="1">
              <a:buNone/>
            </a:pPr>
            <a:r>
              <a:rPr lang="en-US" altLang="ko-KR" sz="2400" dirty="0" smtClean="0"/>
              <a:t> </a:t>
            </a:r>
            <a:r>
              <a:rPr lang="en-US" altLang="ko-KR" sz="2400" dirty="0" smtClean="0"/>
              <a:t>  </a:t>
            </a:r>
            <a:r>
              <a:rPr lang="ko-KR" altLang="en-US" sz="2400" dirty="0" smtClean="0"/>
              <a:t>미시적 </a:t>
            </a:r>
            <a:r>
              <a:rPr lang="en-US" altLang="ko-KR" sz="2400" dirty="0" smtClean="0"/>
              <a:t>IT</a:t>
            </a:r>
            <a:r>
              <a:rPr lang="ko-KR" altLang="en-US" sz="2400" dirty="0" smtClean="0"/>
              <a:t>정책은 인터넷서비스산업 전략으로 완성가능</a:t>
            </a:r>
            <a:endParaRPr lang="en-US" altLang="ko-KR" sz="2000" dirty="0" smtClean="0"/>
          </a:p>
          <a:p>
            <a:pPr lvl="1"/>
            <a:r>
              <a:rPr lang="ko-KR" altLang="en-US" sz="2400" dirty="0" smtClean="0"/>
              <a:t>중소인터넷기업의 기회분야는 네트워크 정책과 </a:t>
            </a:r>
            <a:endParaRPr lang="en-US" altLang="ko-KR" sz="2400" dirty="0" smtClean="0"/>
          </a:p>
          <a:p>
            <a:pPr lvl="1">
              <a:buNone/>
            </a:pPr>
            <a:r>
              <a:rPr lang="en-US" altLang="ko-KR" sz="2400" dirty="0" smtClean="0"/>
              <a:t> </a:t>
            </a:r>
            <a:r>
              <a:rPr lang="en-US" altLang="ko-KR" sz="2400" dirty="0" smtClean="0"/>
              <a:t>  </a:t>
            </a:r>
            <a:r>
              <a:rPr lang="ko-KR" altLang="en-US" sz="2400" dirty="0" err="1" smtClean="0"/>
              <a:t>콘텐츠</a:t>
            </a:r>
            <a:r>
              <a:rPr lang="ko-KR" altLang="en-US" sz="2400" dirty="0" smtClean="0"/>
              <a:t> 정책 분야로 대표</a:t>
            </a:r>
            <a:endParaRPr lang="en-US" altLang="ko-KR" sz="2400" dirty="0" smtClean="0"/>
          </a:p>
          <a:p>
            <a:pPr lvl="1"/>
            <a:r>
              <a:rPr lang="ko-KR" altLang="en-US" sz="2400" dirty="0" err="1" smtClean="0"/>
              <a:t>방통위와</a:t>
            </a:r>
            <a:r>
              <a:rPr lang="ko-KR" altLang="en-US" sz="2400" dirty="0" smtClean="0"/>
              <a:t> 문화부를 중심으로 구체적 인터넷서비스산업전략을 마련할 필요</a:t>
            </a:r>
            <a:endParaRPr lang="en-US" altLang="ko-KR" sz="2400" dirty="0" smtClean="0"/>
          </a:p>
          <a:p>
            <a:pPr lvl="2"/>
            <a:r>
              <a:rPr lang="ko-KR" altLang="en-US" sz="2000" dirty="0" smtClean="0"/>
              <a:t>지식기반경제에서의 건전한 산업생태계 형성</a:t>
            </a:r>
            <a:endParaRPr lang="en-US" altLang="ko-KR" sz="2000" dirty="0" smtClean="0"/>
          </a:p>
          <a:p>
            <a:pPr lvl="2"/>
            <a:r>
              <a:rPr lang="ko-KR" altLang="en-US" sz="2000" dirty="0" smtClean="0"/>
              <a:t>규제와 진흥의 조화</a:t>
            </a:r>
            <a:endParaRPr lang="en-US" altLang="ko-KR" sz="2000" dirty="0" smtClean="0"/>
          </a:p>
          <a:p>
            <a:pPr lvl="2"/>
            <a:r>
              <a:rPr lang="ko-KR" altLang="en-US" sz="2000" dirty="0" smtClean="0"/>
              <a:t>중소인터넷기업 종합지원시책</a:t>
            </a:r>
            <a:endParaRPr lang="en-US" altLang="ko-KR" sz="2000" dirty="0" smtClean="0"/>
          </a:p>
          <a:p>
            <a:pPr lvl="2"/>
            <a:r>
              <a:rPr lang="ko-KR" altLang="en-US" sz="2000" dirty="0" smtClean="0"/>
              <a:t>청년 창업 및 신화창조의 인터넷 기업문화 조성</a:t>
            </a:r>
            <a:endParaRPr lang="en-US" altLang="ko-KR" sz="2000" dirty="0" smtClean="0"/>
          </a:p>
          <a:p>
            <a:pPr lvl="2"/>
            <a:endParaRPr lang="en-US" altLang="ko-KR" sz="2000" dirty="0" smtClean="0"/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200" dirty="0" smtClean="0"/>
              <a:t>Ⅴ</a:t>
            </a:r>
            <a:r>
              <a:rPr lang="en-US" altLang="ko-KR" sz="3200" dirty="0" smtClean="0"/>
              <a:t>. </a:t>
            </a:r>
            <a:r>
              <a:rPr lang="ko-KR" altLang="en-US" sz="3200" dirty="0" smtClean="0"/>
              <a:t>인터넷 정책 당면 과제</a:t>
            </a:r>
            <a:endParaRPr lang="ko-KR" altLang="en-US" sz="3200" dirty="0"/>
          </a:p>
        </p:txBody>
      </p:sp>
      <p:pic>
        <p:nvPicPr>
          <p:cNvPr id="5" name="Picture 2" descr="여의도연구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504950" cy="342901"/>
          </a:xfrm>
          <a:prstGeom prst="rect">
            <a:avLst/>
          </a:prstGeom>
          <a:noFill/>
        </p:spPr>
      </p:pic>
      <p:pic>
        <p:nvPicPr>
          <p:cNvPr id="6" name="Picture 4" descr="한국인터넷진흥원 로고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7454" y="6116596"/>
            <a:ext cx="1676400" cy="561976"/>
          </a:xfrm>
          <a:prstGeom prst="rect">
            <a:avLst/>
          </a:prstGeom>
          <a:noFill/>
        </p:spPr>
      </p:pic>
      <p:pic>
        <p:nvPicPr>
          <p:cNvPr id="7" name="Picture 8" descr="C:\Users\HYKwon\AppData\Local\Temp\Temp1_kw_jpg[1].zip\ui_03_0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6357959"/>
            <a:ext cx="1619452" cy="500041"/>
          </a:xfrm>
          <a:prstGeom prst="rect">
            <a:avLst/>
          </a:prstGeom>
          <a:noFill/>
        </p:spPr>
      </p:pic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17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421380"/>
            <a:ext cx="7772400" cy="1470025"/>
          </a:xfrm>
        </p:spPr>
        <p:txBody>
          <a:bodyPr/>
          <a:lstStyle/>
          <a:p>
            <a:r>
              <a:rPr lang="ko-KR" altLang="en-US" dirty="0" smtClean="0"/>
              <a:t>감사합니다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3200" dirty="0" smtClean="0"/>
              <a:t>발제 순서</a:t>
            </a:r>
            <a:endParaRPr lang="ko-KR" altLang="en-US" sz="32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85918" y="1428736"/>
            <a:ext cx="5757874" cy="4525963"/>
          </a:xfrm>
        </p:spPr>
        <p:txBody>
          <a:bodyPr>
            <a:normAutofit fontScale="77500" lnSpcReduction="20000"/>
          </a:bodyPr>
          <a:lstStyle/>
          <a:p>
            <a:pPr marL="571500" indent="-571500" algn="just">
              <a:lnSpc>
                <a:spcPct val="250000"/>
              </a:lnSpc>
              <a:buFont typeface="+mj-lt"/>
              <a:buAutoNum type="romanUcPeriod"/>
            </a:pPr>
            <a:r>
              <a:rPr lang="ko-KR" altLang="en-US" sz="2800" dirty="0" err="1" smtClean="0"/>
              <a:t>이명박</a:t>
            </a:r>
            <a:r>
              <a:rPr lang="ko-KR" altLang="en-US" sz="2800" dirty="0" smtClean="0"/>
              <a:t> 정부와 인터넷정책</a:t>
            </a:r>
            <a:endParaRPr lang="en-US" altLang="ko-KR" sz="2800" dirty="0" smtClean="0"/>
          </a:p>
          <a:p>
            <a:pPr marL="571500" indent="-571500" algn="just">
              <a:lnSpc>
                <a:spcPct val="250000"/>
              </a:lnSpc>
              <a:buFont typeface="+mj-lt"/>
              <a:buAutoNum type="romanUcPeriod"/>
            </a:pPr>
            <a:r>
              <a:rPr lang="ko-KR" altLang="en-US" sz="2800" dirty="0" smtClean="0"/>
              <a:t>인터넷 규제정책 이해의 틀</a:t>
            </a:r>
            <a:endParaRPr lang="en-US" altLang="ko-KR" sz="2800" dirty="0" smtClean="0"/>
          </a:p>
          <a:p>
            <a:pPr marL="571500" indent="-571500" algn="just">
              <a:lnSpc>
                <a:spcPct val="250000"/>
              </a:lnSpc>
              <a:buFont typeface="+mj-lt"/>
              <a:buAutoNum type="romanUcPeriod"/>
            </a:pPr>
            <a:r>
              <a:rPr lang="ko-KR" altLang="en-US" sz="2800" dirty="0" smtClean="0"/>
              <a:t>실용정책 환경에서의 인터넷 정책방향</a:t>
            </a:r>
            <a:endParaRPr lang="en-US" altLang="ko-KR" sz="2800" dirty="0" smtClean="0"/>
          </a:p>
          <a:p>
            <a:pPr marL="571500" indent="-571500" algn="just">
              <a:lnSpc>
                <a:spcPct val="250000"/>
              </a:lnSpc>
              <a:buFont typeface="+mj-lt"/>
              <a:buAutoNum type="romanUcPeriod"/>
            </a:pPr>
            <a:r>
              <a:rPr lang="ko-KR" altLang="en-US" sz="2800" dirty="0" smtClean="0"/>
              <a:t>인터넷 경제정책의 </a:t>
            </a:r>
            <a:r>
              <a:rPr lang="ko-KR" altLang="en-US" sz="2800" dirty="0" smtClean="0"/>
              <a:t>핵심 쟁점</a:t>
            </a:r>
            <a:endParaRPr lang="en-US" altLang="ko-KR" sz="2800" dirty="0" smtClean="0"/>
          </a:p>
          <a:p>
            <a:pPr marL="571500" indent="-571500" algn="just">
              <a:lnSpc>
                <a:spcPct val="250000"/>
              </a:lnSpc>
              <a:buFont typeface="+mj-lt"/>
              <a:buAutoNum type="romanUcPeriod"/>
            </a:pPr>
            <a:r>
              <a:rPr lang="ko-KR" altLang="en-US" sz="2800" dirty="0" smtClean="0"/>
              <a:t>인터넷 </a:t>
            </a:r>
            <a:r>
              <a:rPr lang="ko-KR" altLang="en-US" sz="2800" dirty="0" smtClean="0"/>
              <a:t>정책 당면 </a:t>
            </a:r>
            <a:r>
              <a:rPr lang="ko-KR" altLang="en-US" sz="2800" dirty="0" smtClean="0"/>
              <a:t>과제</a:t>
            </a:r>
            <a:endParaRPr lang="en-US" altLang="ko-KR" sz="2800" dirty="0" smtClean="0"/>
          </a:p>
        </p:txBody>
      </p:sp>
      <p:pic>
        <p:nvPicPr>
          <p:cNvPr id="4" name="Picture 2" descr="여의도연구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504950" cy="342901"/>
          </a:xfrm>
          <a:prstGeom prst="rect">
            <a:avLst/>
          </a:prstGeom>
          <a:noFill/>
        </p:spPr>
      </p:pic>
      <p:pic>
        <p:nvPicPr>
          <p:cNvPr id="5" name="Picture 4" descr="한국인터넷진흥원 로고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7454" y="6116596"/>
            <a:ext cx="1676400" cy="561976"/>
          </a:xfrm>
          <a:prstGeom prst="rect">
            <a:avLst/>
          </a:prstGeom>
          <a:noFill/>
        </p:spPr>
      </p:pic>
      <p:pic>
        <p:nvPicPr>
          <p:cNvPr id="6" name="Picture 8" descr="C:\Users\HYKwon\AppData\Local\Temp\Temp1_kw_jpg[1].zip\ui_03_0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6357959"/>
            <a:ext cx="1619452" cy="500041"/>
          </a:xfrm>
          <a:prstGeom prst="rect">
            <a:avLst/>
          </a:prstGeom>
          <a:noFill/>
        </p:spPr>
      </p:pic>
      <p:sp>
        <p:nvSpPr>
          <p:cNvPr id="10" name="바닥글 개체 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sz="2800" dirty="0" smtClean="0"/>
              <a:t>잘 못 끼워진 첫 단추</a:t>
            </a:r>
            <a:endParaRPr lang="en-US" altLang="ko-KR" sz="2800" dirty="0" smtClean="0"/>
          </a:p>
          <a:p>
            <a:pPr lvl="1"/>
            <a:r>
              <a:rPr lang="en-US" altLang="ko-KR" dirty="0"/>
              <a:t> </a:t>
            </a:r>
            <a:r>
              <a:rPr lang="ko-KR" altLang="en-US" sz="2400" dirty="0" smtClean="0"/>
              <a:t>정부조직개편으로 </a:t>
            </a:r>
            <a:r>
              <a:rPr lang="en-US" altLang="ko-KR" sz="2400" dirty="0" smtClean="0"/>
              <a:t>IT</a:t>
            </a:r>
            <a:r>
              <a:rPr lang="ko-KR" altLang="en-US" sz="2400" dirty="0" smtClean="0"/>
              <a:t>정책 담당부처 분산</a:t>
            </a:r>
            <a:endParaRPr lang="en-US" altLang="ko-KR" sz="2400" dirty="0" smtClean="0"/>
          </a:p>
          <a:p>
            <a:pPr lvl="1"/>
            <a:r>
              <a:rPr lang="en-US" altLang="ko-KR" sz="2400" dirty="0"/>
              <a:t> </a:t>
            </a:r>
            <a:r>
              <a:rPr lang="ko-KR" altLang="en-US" sz="2400" dirty="0" smtClean="0"/>
              <a:t>미국산 쇠고기파동과 촛불집회로 네티즌과 대치</a:t>
            </a:r>
            <a:endParaRPr lang="en-US" altLang="ko-KR" sz="2400" dirty="0" smtClean="0"/>
          </a:p>
          <a:p>
            <a:pPr lvl="1"/>
            <a:r>
              <a:rPr lang="en-US" altLang="ko-KR" sz="2400" dirty="0"/>
              <a:t> </a:t>
            </a:r>
            <a:r>
              <a:rPr lang="ko-KR" altLang="en-US" sz="2400" dirty="0" smtClean="0"/>
              <a:t>미네르바 사건과 사이버모욕죄 추진</a:t>
            </a:r>
            <a:endParaRPr lang="en-US" altLang="ko-KR" sz="2400" dirty="0" smtClean="0"/>
          </a:p>
          <a:p>
            <a:pPr lvl="1">
              <a:buNone/>
            </a:pPr>
            <a:endParaRPr lang="en-US" altLang="ko-KR" sz="2400" dirty="0" smtClean="0"/>
          </a:p>
          <a:p>
            <a:r>
              <a:rPr lang="ko-KR" altLang="en-US" sz="2800" dirty="0" smtClean="0"/>
              <a:t>인터넷과의 전선형성과 세계 경제란 겹쳐</a:t>
            </a:r>
            <a:endParaRPr lang="en-US" altLang="ko-KR" sz="2800" dirty="0" smtClean="0"/>
          </a:p>
          <a:p>
            <a:pPr lvl="1"/>
            <a:r>
              <a:rPr lang="en-US" altLang="ko-KR" sz="2400" dirty="0"/>
              <a:t> </a:t>
            </a:r>
            <a:r>
              <a:rPr lang="ko-KR" altLang="en-US" sz="2400" dirty="0" smtClean="0"/>
              <a:t>지지율 </a:t>
            </a:r>
            <a:r>
              <a:rPr lang="en-US" altLang="ko-KR" sz="2400" dirty="0" smtClean="0"/>
              <a:t>10%</a:t>
            </a:r>
            <a:r>
              <a:rPr lang="ko-KR" altLang="en-US" sz="2400" dirty="0" smtClean="0"/>
              <a:t>대로 급락</a:t>
            </a:r>
            <a:endParaRPr lang="en-US" altLang="ko-KR" sz="2400" dirty="0" smtClean="0"/>
          </a:p>
          <a:p>
            <a:pPr lvl="1"/>
            <a:r>
              <a:rPr lang="en-US" altLang="ko-KR" sz="2400" dirty="0"/>
              <a:t> </a:t>
            </a:r>
            <a:r>
              <a:rPr lang="ko-KR" altLang="en-US" sz="2400" dirty="0" smtClean="0"/>
              <a:t>인터넷을 특정 세력을 대변하는 매체로 인식</a:t>
            </a:r>
            <a:endParaRPr lang="en-US" altLang="ko-KR" sz="2400" dirty="0" smtClean="0"/>
          </a:p>
          <a:p>
            <a:pPr lvl="1" algn="ctr">
              <a:buNone/>
            </a:pPr>
            <a:r>
              <a:rPr lang="en-US" altLang="ko-KR" sz="2400" dirty="0" smtClean="0"/>
              <a:t>“</a:t>
            </a:r>
            <a:r>
              <a:rPr lang="ko-KR" altLang="en-US" sz="2400" dirty="0" smtClean="0"/>
              <a:t>자라보고 놀란 가슴 솥뚜껑보고도 놀라</a:t>
            </a:r>
            <a:r>
              <a:rPr lang="en-US" altLang="ko-KR" sz="2400" dirty="0" smtClean="0"/>
              <a:t>”</a:t>
            </a:r>
          </a:p>
          <a:p>
            <a:pPr marL="914400" lvl="1" indent="-457200" algn="just"/>
            <a:r>
              <a:rPr lang="ko-KR" altLang="en-US" sz="2400" dirty="0" smtClean="0"/>
              <a:t>경제란의 피해세대인 청년층의 감수성적 반감 급증</a:t>
            </a:r>
            <a:endParaRPr lang="en-US" altLang="ko-KR" sz="2400" dirty="0" smtClean="0"/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200" dirty="0" smtClean="0"/>
              <a:t>Ⅰ. </a:t>
            </a:r>
            <a:r>
              <a:rPr lang="ko-KR" altLang="en-US" sz="3200" dirty="0" err="1" smtClean="0"/>
              <a:t>이명박</a:t>
            </a:r>
            <a:r>
              <a:rPr lang="ko-KR" altLang="en-US" sz="3200" dirty="0" smtClean="0"/>
              <a:t> 정부와 인터넷정책</a:t>
            </a:r>
            <a:endParaRPr lang="ko-KR" altLang="en-US" sz="3200" dirty="0"/>
          </a:p>
        </p:txBody>
      </p:sp>
      <p:pic>
        <p:nvPicPr>
          <p:cNvPr id="5" name="Picture 2" descr="여의도연구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504950" cy="342901"/>
          </a:xfrm>
          <a:prstGeom prst="rect">
            <a:avLst/>
          </a:prstGeom>
          <a:noFill/>
        </p:spPr>
      </p:pic>
      <p:pic>
        <p:nvPicPr>
          <p:cNvPr id="6" name="Picture 4" descr="한국인터넷진흥원 로고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7454" y="6116596"/>
            <a:ext cx="1676400" cy="561976"/>
          </a:xfrm>
          <a:prstGeom prst="rect">
            <a:avLst/>
          </a:prstGeom>
          <a:noFill/>
        </p:spPr>
      </p:pic>
      <p:pic>
        <p:nvPicPr>
          <p:cNvPr id="7" name="Picture 8" descr="C:\Users\HYKwon\AppData\Local\Temp\Temp1_kw_jpg[1].zip\ui_03_0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6357959"/>
            <a:ext cx="1619452" cy="500041"/>
          </a:xfrm>
          <a:prstGeom prst="rect">
            <a:avLst/>
          </a:prstGeom>
          <a:noFill/>
        </p:spPr>
      </p:pic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ko-KR" altLang="en-US" sz="2800" dirty="0" smtClean="0"/>
              <a:t>새 정부 </a:t>
            </a:r>
            <a:r>
              <a:rPr lang="en-US" altLang="ko-KR" sz="2800" dirty="0" smtClean="0"/>
              <a:t>IT </a:t>
            </a:r>
            <a:r>
              <a:rPr lang="ko-KR" altLang="en-US" sz="2800" dirty="0" smtClean="0"/>
              <a:t>정책의 제자리 찾기</a:t>
            </a:r>
            <a:endParaRPr lang="en-US" altLang="ko-KR" sz="2800" dirty="0" smtClean="0"/>
          </a:p>
          <a:p>
            <a:pPr lvl="1"/>
            <a:r>
              <a:rPr lang="en-US" altLang="ko-KR" sz="2400" dirty="0" smtClean="0"/>
              <a:t>IT</a:t>
            </a:r>
            <a:r>
              <a:rPr lang="ko-KR" altLang="en-US" sz="2400" dirty="0" smtClean="0"/>
              <a:t>분산정책의 전문화 효과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전자정부 및 </a:t>
            </a:r>
            <a:r>
              <a:rPr lang="ko-KR" altLang="en-US" sz="2400" dirty="0" err="1" smtClean="0"/>
              <a:t>정보화전략계획</a:t>
            </a:r>
            <a:r>
              <a:rPr lang="en-US" altLang="ko-KR" sz="2400" dirty="0" smtClean="0"/>
              <a:t>(2008.12), </a:t>
            </a:r>
            <a:endParaRPr lang="en-US" altLang="ko-KR" sz="2400" dirty="0" smtClean="0"/>
          </a:p>
          <a:p>
            <a:pPr lvl="1">
              <a:buNone/>
            </a:pPr>
            <a:r>
              <a:rPr lang="en-US" altLang="ko-KR" sz="2400" dirty="0" smtClean="0"/>
              <a:t>   </a:t>
            </a:r>
            <a:r>
              <a:rPr lang="ko-KR" altLang="en-US" sz="2400" dirty="0" err="1" smtClean="0"/>
              <a:t>녹색정보화정책</a:t>
            </a:r>
            <a:r>
              <a:rPr lang="en-US" altLang="ko-KR" sz="2400" dirty="0" smtClean="0"/>
              <a:t>(2009.6)</a:t>
            </a:r>
          </a:p>
          <a:p>
            <a:pPr lvl="1"/>
            <a:r>
              <a:rPr lang="en-US" altLang="ko-KR" sz="2400" dirty="0" smtClean="0"/>
              <a:t>IT KOREA 5</a:t>
            </a:r>
            <a:r>
              <a:rPr lang="ko-KR" altLang="en-US" sz="2400" dirty="0" smtClean="0"/>
              <a:t>대 미래전략</a:t>
            </a:r>
            <a:r>
              <a:rPr lang="en-US" altLang="ko-KR" sz="2400" dirty="0" smtClean="0"/>
              <a:t>(2009.9)</a:t>
            </a:r>
          </a:p>
          <a:p>
            <a:pPr lvl="1"/>
            <a:endParaRPr lang="en-US" altLang="ko-KR" sz="2400" dirty="0" smtClean="0"/>
          </a:p>
          <a:p>
            <a:r>
              <a:rPr lang="ko-KR" altLang="en-US" sz="2800" dirty="0" smtClean="0"/>
              <a:t>분산과 전문화 및 </a:t>
            </a:r>
            <a:r>
              <a:rPr lang="ko-KR" altLang="en-US" sz="2800" dirty="0" smtClean="0"/>
              <a:t>융합이 새 정부 </a:t>
            </a:r>
            <a:r>
              <a:rPr lang="en-US" altLang="ko-KR" sz="2800" dirty="0" smtClean="0"/>
              <a:t>IT </a:t>
            </a:r>
            <a:r>
              <a:rPr lang="ko-KR" altLang="en-US" sz="2800" dirty="0" smtClean="0"/>
              <a:t>정책 </a:t>
            </a:r>
            <a:r>
              <a:rPr lang="en-US" altLang="ko-KR" sz="2800" dirty="0" smtClean="0"/>
              <a:t>Keywords</a:t>
            </a:r>
            <a:endParaRPr lang="en-US" altLang="ko-KR" sz="2800" dirty="0" smtClean="0"/>
          </a:p>
          <a:p>
            <a:pPr lvl="1"/>
            <a:r>
              <a:rPr lang="en-US" altLang="ko-KR" sz="2400" dirty="0" smtClean="0"/>
              <a:t>IT </a:t>
            </a:r>
            <a:r>
              <a:rPr lang="ko-KR" altLang="en-US" sz="2400" dirty="0" smtClean="0"/>
              <a:t>정책의 수평적 수준제고에서 수직적 보편화를 추구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모든 부처가 소관분야 </a:t>
            </a:r>
            <a:r>
              <a:rPr lang="en-US" altLang="ko-KR" sz="2400" dirty="0" smtClean="0"/>
              <a:t>IT</a:t>
            </a:r>
            <a:r>
              <a:rPr lang="ko-KR" altLang="en-US" sz="2400" dirty="0" smtClean="0"/>
              <a:t>정책을 책임 추진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기존 정책과 산업 분야에 </a:t>
            </a:r>
            <a:r>
              <a:rPr lang="en-US" altLang="ko-KR" sz="2400" dirty="0" smtClean="0"/>
              <a:t>IT</a:t>
            </a:r>
            <a:r>
              <a:rPr lang="ko-KR" altLang="en-US" sz="2400" dirty="0" smtClean="0"/>
              <a:t>를 활용한 고도화가 정책 목표</a:t>
            </a:r>
            <a:endParaRPr lang="en-US" altLang="ko-KR" sz="2400" dirty="0" smtClean="0"/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200" dirty="0" smtClean="0"/>
              <a:t>Ⅰ. </a:t>
            </a:r>
            <a:r>
              <a:rPr lang="ko-KR" altLang="en-US" sz="3200" dirty="0" err="1" smtClean="0"/>
              <a:t>이명박</a:t>
            </a:r>
            <a:r>
              <a:rPr lang="ko-KR" altLang="en-US" sz="3200" dirty="0" smtClean="0"/>
              <a:t> 정부와 인터넷정책</a:t>
            </a:r>
            <a:endParaRPr lang="ko-KR" altLang="en-US" sz="3200" dirty="0"/>
          </a:p>
        </p:txBody>
      </p:sp>
      <p:pic>
        <p:nvPicPr>
          <p:cNvPr id="5" name="Picture 2" descr="여의도연구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504950" cy="342901"/>
          </a:xfrm>
          <a:prstGeom prst="rect">
            <a:avLst/>
          </a:prstGeom>
          <a:noFill/>
        </p:spPr>
      </p:pic>
      <p:pic>
        <p:nvPicPr>
          <p:cNvPr id="6" name="Picture 4" descr="한국인터넷진흥원 로고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7454" y="6116596"/>
            <a:ext cx="1676400" cy="561976"/>
          </a:xfrm>
          <a:prstGeom prst="rect">
            <a:avLst/>
          </a:prstGeom>
          <a:noFill/>
        </p:spPr>
      </p:pic>
      <p:pic>
        <p:nvPicPr>
          <p:cNvPr id="7" name="Picture 8" descr="C:\Users\HYKwon\AppData\Local\Temp\Temp1_kw_jpg[1].zip\ui_03_0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6357959"/>
            <a:ext cx="1619452" cy="500041"/>
          </a:xfrm>
          <a:prstGeom prst="rect">
            <a:avLst/>
          </a:prstGeom>
          <a:noFill/>
        </p:spPr>
      </p:pic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4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200" dirty="0" smtClean="0"/>
              <a:t>Ⅰ. </a:t>
            </a:r>
            <a:r>
              <a:rPr lang="ko-KR" altLang="en-US" sz="3200" dirty="0" err="1" smtClean="0"/>
              <a:t>이명박</a:t>
            </a:r>
            <a:r>
              <a:rPr lang="ko-KR" altLang="en-US" sz="3200" dirty="0" smtClean="0"/>
              <a:t> 정부와 인터넷정책</a:t>
            </a:r>
            <a:endParaRPr lang="ko-KR" altLang="en-US" sz="3200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4337" name="_x221018648" descr="EMB00001dbc338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64927" y="1280238"/>
            <a:ext cx="6500857" cy="44693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71868" y="5786454"/>
            <a:ext cx="4744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자료</a:t>
            </a:r>
            <a:r>
              <a:rPr lang="en-US" altLang="ko-KR" sz="1400" dirty="0" smtClean="0"/>
              <a:t>: </a:t>
            </a:r>
            <a:r>
              <a:rPr lang="ko-KR" altLang="en-US" sz="1400" dirty="0" smtClean="0"/>
              <a:t>지식경제부</a:t>
            </a:r>
            <a:r>
              <a:rPr lang="en-US" altLang="ko-KR" sz="1400" dirty="0" smtClean="0"/>
              <a:t>, “IT KOREA 5</a:t>
            </a:r>
            <a:r>
              <a:rPr lang="ko-KR" altLang="en-US" sz="1400" dirty="0" smtClean="0"/>
              <a:t>대 미래전략</a:t>
            </a:r>
            <a:r>
              <a:rPr lang="en-US" altLang="ko-KR" sz="1400" dirty="0" smtClean="0"/>
              <a:t>”(2009.9.2)</a:t>
            </a:r>
            <a:endParaRPr lang="ko-KR" altLang="en-US" sz="1400" dirty="0"/>
          </a:p>
        </p:txBody>
      </p:sp>
      <p:pic>
        <p:nvPicPr>
          <p:cNvPr id="8" name="Picture 2" descr="여의도연구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6286520"/>
            <a:ext cx="1504950" cy="342901"/>
          </a:xfrm>
          <a:prstGeom prst="rect">
            <a:avLst/>
          </a:prstGeom>
          <a:noFill/>
        </p:spPr>
      </p:pic>
      <p:pic>
        <p:nvPicPr>
          <p:cNvPr id="9" name="Picture 4" descr="한국인터넷진흥원 로고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77454" y="6116596"/>
            <a:ext cx="1676400" cy="561976"/>
          </a:xfrm>
          <a:prstGeom prst="rect">
            <a:avLst/>
          </a:prstGeom>
          <a:noFill/>
        </p:spPr>
      </p:pic>
      <p:pic>
        <p:nvPicPr>
          <p:cNvPr id="10" name="Picture 8" descr="C:\Users\HYKwon\AppData\Local\Temp\Temp1_kw_jpg[1].zip\ui_03_06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29520" y="6357959"/>
            <a:ext cx="1619452" cy="500041"/>
          </a:xfrm>
          <a:prstGeom prst="rect">
            <a:avLst/>
          </a:prstGeom>
          <a:noFill/>
        </p:spPr>
      </p:pic>
      <p:sp>
        <p:nvSpPr>
          <p:cNvPr id="14" name="바닥글 개체 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5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ko-KR" altLang="en-US" sz="2800" dirty="0" smtClean="0"/>
              <a:t>새 정부 인터넷 정책의 색깔을 보여줄 시기</a:t>
            </a:r>
            <a:endParaRPr lang="en-US" altLang="ko-KR" sz="2800" dirty="0" smtClean="0"/>
          </a:p>
          <a:p>
            <a:pPr lvl="1"/>
            <a:r>
              <a:rPr lang="ko-KR" altLang="en-US" sz="2400" dirty="0" smtClean="0"/>
              <a:t>현재까지의 정책은 기기산업과 기존산업의 발전전략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네트워크 고도화와 새로운 서비스산업으로서의 </a:t>
            </a:r>
            <a:endParaRPr lang="en-US" altLang="ko-KR" sz="2400" dirty="0" smtClean="0"/>
          </a:p>
          <a:p>
            <a:pPr lvl="1">
              <a:buNone/>
            </a:pPr>
            <a:r>
              <a:rPr lang="en-US" altLang="ko-KR" sz="2400" dirty="0" smtClean="0"/>
              <a:t> </a:t>
            </a:r>
            <a:r>
              <a:rPr lang="en-US" altLang="ko-KR" sz="2400" dirty="0" smtClean="0"/>
              <a:t>  </a:t>
            </a:r>
            <a:r>
              <a:rPr lang="ko-KR" altLang="en-US" sz="2400" dirty="0" smtClean="0"/>
              <a:t>미래전략은 </a:t>
            </a:r>
            <a:r>
              <a:rPr lang="ko-KR" altLang="en-US" sz="2400" dirty="0" smtClean="0"/>
              <a:t>상대적으로 취약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미래 지식서비스산업으로의 경제구조변경 대비를 위해 </a:t>
            </a:r>
            <a:endParaRPr lang="en-US" altLang="ko-KR" sz="2400" dirty="0" smtClean="0"/>
          </a:p>
          <a:p>
            <a:pPr lvl="1">
              <a:buNone/>
            </a:pPr>
            <a:r>
              <a:rPr lang="en-US" altLang="ko-KR" sz="2400" dirty="0" smtClean="0"/>
              <a:t> </a:t>
            </a:r>
            <a:r>
              <a:rPr lang="en-US" altLang="ko-KR" sz="2400" dirty="0" smtClean="0"/>
              <a:t>  </a:t>
            </a:r>
            <a:r>
              <a:rPr lang="ko-KR" altLang="en-US" sz="2400" dirty="0" smtClean="0"/>
              <a:t>인터넷네트워크 </a:t>
            </a:r>
            <a:r>
              <a:rPr lang="ko-KR" altLang="en-US" sz="2400" dirty="0" smtClean="0"/>
              <a:t>서비스산업과 </a:t>
            </a:r>
            <a:r>
              <a:rPr lang="ko-KR" altLang="en-US" sz="2400" dirty="0" err="1" smtClean="0"/>
              <a:t>콘텐츠</a:t>
            </a:r>
            <a:r>
              <a:rPr lang="ko-KR" altLang="en-US" sz="2400" dirty="0" smtClean="0"/>
              <a:t> 서비스산업 </a:t>
            </a:r>
            <a:r>
              <a:rPr lang="ko-KR" altLang="en-US" sz="2400" dirty="0" smtClean="0"/>
              <a:t>정책 입안</a:t>
            </a:r>
            <a:endParaRPr lang="en-US" altLang="ko-KR" sz="2400" dirty="0" smtClean="0"/>
          </a:p>
          <a:p>
            <a:pPr lvl="1"/>
            <a:endParaRPr lang="en-US" altLang="ko-KR" sz="2400" dirty="0" smtClean="0"/>
          </a:p>
          <a:p>
            <a:r>
              <a:rPr lang="ko-KR" altLang="en-US" sz="2800" dirty="0" smtClean="0"/>
              <a:t>실용정책의 관념과 인터넷 정책</a:t>
            </a:r>
            <a:endParaRPr lang="en-US" altLang="ko-KR" sz="2800" dirty="0" smtClean="0"/>
          </a:p>
          <a:p>
            <a:pPr lvl="1"/>
            <a:r>
              <a:rPr lang="ko-KR" altLang="en-US" sz="2400" dirty="0" smtClean="0"/>
              <a:t>실용정책의 본질은 </a:t>
            </a:r>
            <a:r>
              <a:rPr lang="en-US" altLang="ko-KR" sz="2400" dirty="0" smtClean="0"/>
              <a:t>“</a:t>
            </a:r>
            <a:r>
              <a:rPr lang="ko-KR" altLang="en-US" sz="2400" dirty="0" smtClean="0"/>
              <a:t>이념탈피</a:t>
            </a:r>
            <a:r>
              <a:rPr lang="en-US" altLang="ko-KR" sz="2400" dirty="0" smtClean="0"/>
              <a:t>” </a:t>
            </a:r>
            <a:r>
              <a:rPr lang="ko-KR" altLang="en-US" sz="2400" dirty="0" smtClean="0"/>
              <a:t>내지는 </a:t>
            </a:r>
            <a:r>
              <a:rPr lang="en-US" altLang="ko-KR" sz="2400" dirty="0" smtClean="0"/>
              <a:t>“</a:t>
            </a:r>
            <a:r>
              <a:rPr lang="ko-KR" altLang="en-US" sz="2400" dirty="0" smtClean="0"/>
              <a:t>이질이념의 동거</a:t>
            </a:r>
            <a:r>
              <a:rPr lang="en-US" altLang="ko-KR" sz="2400" dirty="0" smtClean="0"/>
              <a:t>”</a:t>
            </a:r>
          </a:p>
          <a:p>
            <a:pPr lvl="1"/>
            <a:r>
              <a:rPr lang="ko-KR" altLang="en-US" sz="2400" dirty="0" smtClean="0"/>
              <a:t>이념적 탈출구의 핵심가치와 국민적 양해는 </a:t>
            </a:r>
            <a:r>
              <a:rPr lang="en-US" altLang="ko-KR" sz="2400" dirty="0" smtClean="0"/>
              <a:t>“</a:t>
            </a:r>
            <a:r>
              <a:rPr lang="ko-KR" altLang="en-US" sz="2400" dirty="0" smtClean="0"/>
              <a:t>경제성장</a:t>
            </a:r>
            <a:r>
              <a:rPr lang="en-US" altLang="ko-KR" sz="2400" dirty="0" smtClean="0"/>
              <a:t>”</a:t>
            </a:r>
            <a:r>
              <a:rPr lang="ko-KR" altLang="en-US" sz="2400" dirty="0" smtClean="0"/>
              <a:t>과</a:t>
            </a:r>
            <a:endParaRPr lang="en-US" altLang="ko-KR" sz="2400" dirty="0" smtClean="0"/>
          </a:p>
          <a:p>
            <a:pPr lvl="1">
              <a:buNone/>
            </a:pPr>
            <a:r>
              <a:rPr lang="en-US" altLang="ko-KR" sz="2400" dirty="0" smtClean="0"/>
              <a:t> 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 </a:t>
            </a:r>
            <a:r>
              <a:rPr lang="en-US" altLang="ko-KR" sz="2400" dirty="0" smtClean="0"/>
              <a:t>“</a:t>
            </a:r>
            <a:r>
              <a:rPr lang="ko-KR" altLang="en-US" sz="2400" dirty="0" smtClean="0"/>
              <a:t>삶의 질 향상</a:t>
            </a:r>
            <a:r>
              <a:rPr lang="en-US" altLang="ko-KR" sz="2400" dirty="0" smtClean="0"/>
              <a:t>”</a:t>
            </a:r>
          </a:p>
          <a:p>
            <a:pPr lvl="1"/>
            <a:r>
              <a:rPr lang="ko-KR" altLang="en-US" sz="2400" dirty="0" smtClean="0"/>
              <a:t>인터넷 정책도 </a:t>
            </a:r>
            <a:r>
              <a:rPr lang="en-US" altLang="ko-KR" sz="2400" dirty="0" smtClean="0"/>
              <a:t>“</a:t>
            </a:r>
            <a:r>
              <a:rPr lang="ko-KR" altLang="en-US" sz="2400" dirty="0" smtClean="0"/>
              <a:t>미디어 정책에서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경제정책</a:t>
            </a:r>
            <a:r>
              <a:rPr lang="en-US" altLang="ko-KR" sz="2400" dirty="0" smtClean="0"/>
              <a:t>”</a:t>
            </a:r>
            <a:r>
              <a:rPr lang="ko-KR" altLang="en-US" sz="2400" dirty="0" smtClean="0"/>
              <a:t>으로 중심이동 가능</a:t>
            </a:r>
            <a:endParaRPr lang="en-US" altLang="ko-KR" sz="2400" dirty="0" smtClean="0"/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200" dirty="0" smtClean="0"/>
              <a:t>Ⅰ. </a:t>
            </a:r>
            <a:r>
              <a:rPr lang="ko-KR" altLang="en-US" sz="3200" dirty="0" err="1" smtClean="0"/>
              <a:t>이명박</a:t>
            </a:r>
            <a:r>
              <a:rPr lang="ko-KR" altLang="en-US" sz="3200" dirty="0" smtClean="0"/>
              <a:t> 정부와 인터넷정책</a:t>
            </a:r>
            <a:endParaRPr lang="ko-KR" altLang="en-US" sz="3200" dirty="0"/>
          </a:p>
        </p:txBody>
      </p:sp>
      <p:pic>
        <p:nvPicPr>
          <p:cNvPr id="5" name="Picture 2" descr="여의도연구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504950" cy="342901"/>
          </a:xfrm>
          <a:prstGeom prst="rect">
            <a:avLst/>
          </a:prstGeom>
          <a:noFill/>
        </p:spPr>
      </p:pic>
      <p:pic>
        <p:nvPicPr>
          <p:cNvPr id="6" name="Picture 4" descr="한국인터넷진흥원 로고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7454" y="6116596"/>
            <a:ext cx="1676400" cy="561976"/>
          </a:xfrm>
          <a:prstGeom prst="rect">
            <a:avLst/>
          </a:prstGeom>
          <a:noFill/>
        </p:spPr>
      </p:pic>
      <p:pic>
        <p:nvPicPr>
          <p:cNvPr id="7" name="Picture 8" descr="C:\Users\HYKwon\AppData\Local\Temp\Temp1_kw_jpg[1].zip\ui_03_0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6357959"/>
            <a:ext cx="1619452" cy="500041"/>
          </a:xfrm>
          <a:prstGeom prst="rect">
            <a:avLst/>
          </a:prstGeom>
          <a:noFill/>
        </p:spPr>
      </p:pic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6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sz="2800" dirty="0" smtClean="0"/>
              <a:t>인터넷에 대한 이해</a:t>
            </a:r>
            <a:endParaRPr lang="en-US" altLang="ko-KR" sz="2800" dirty="0" smtClean="0"/>
          </a:p>
          <a:p>
            <a:pPr lvl="1"/>
            <a:r>
              <a:rPr lang="ko-KR" altLang="en-US" sz="2400" dirty="0" smtClean="0"/>
              <a:t>인터넷은 매체인 동시에 사이버공간을 형성하는 기반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사이버공간의 형성기반으로서의 인터넷은 </a:t>
            </a:r>
            <a:r>
              <a:rPr lang="en-US" altLang="ko-KR" sz="2400" dirty="0" smtClean="0"/>
              <a:t>“</a:t>
            </a:r>
            <a:r>
              <a:rPr lang="ko-KR" altLang="en-US" sz="2400" dirty="0" smtClean="0"/>
              <a:t>온라인 사회</a:t>
            </a:r>
            <a:r>
              <a:rPr lang="en-US" altLang="ko-KR" sz="2400" dirty="0" smtClean="0"/>
              <a:t>”</a:t>
            </a:r>
          </a:p>
          <a:p>
            <a:pPr lvl="1"/>
            <a:r>
              <a:rPr lang="ko-KR" altLang="en-US" sz="2400" dirty="0" smtClean="0"/>
              <a:t>사회는 </a:t>
            </a:r>
            <a:r>
              <a:rPr lang="en-US" altLang="ko-KR" sz="2400" dirty="0" smtClean="0"/>
              <a:t>“</a:t>
            </a:r>
            <a:r>
              <a:rPr lang="ko-KR" altLang="en-US" sz="2400" dirty="0" smtClean="0"/>
              <a:t>국가이전의 공동체로서 정권보다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정부보다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특정 국가보다 본질적 공동체</a:t>
            </a:r>
            <a:r>
              <a:rPr lang="en-US" altLang="ko-KR" sz="2400" dirty="0" smtClean="0"/>
              <a:t>”</a:t>
            </a:r>
            <a:r>
              <a:rPr lang="ko-KR" altLang="en-US" sz="2400" dirty="0" smtClean="0"/>
              <a:t>이므로 국가</a:t>
            </a:r>
            <a:r>
              <a:rPr lang="en-US" altLang="ko-KR" sz="2400" dirty="0" smtClean="0"/>
              <a:t>·</a:t>
            </a:r>
            <a:r>
              <a:rPr lang="ko-KR" altLang="en-US" sz="2400" dirty="0" smtClean="0"/>
              <a:t>정부</a:t>
            </a:r>
            <a:r>
              <a:rPr lang="en-US" altLang="ko-KR" sz="2400" dirty="0" smtClean="0"/>
              <a:t>·</a:t>
            </a:r>
            <a:r>
              <a:rPr lang="ko-KR" altLang="en-US" sz="2400" dirty="0" smtClean="0"/>
              <a:t>정권은 </a:t>
            </a:r>
            <a:r>
              <a:rPr lang="en-US" altLang="ko-KR" sz="2400" dirty="0" smtClean="0"/>
              <a:t>“</a:t>
            </a:r>
            <a:r>
              <a:rPr lang="ko-KR" altLang="en-US" sz="2400" dirty="0" smtClean="0"/>
              <a:t>사회와 타협하듯이 인터넷과 타협하는 것이 합리적</a:t>
            </a:r>
            <a:r>
              <a:rPr lang="en-US" altLang="ko-KR" sz="2400" dirty="0" smtClean="0"/>
              <a:t>”</a:t>
            </a:r>
          </a:p>
          <a:p>
            <a:pPr lvl="1"/>
            <a:endParaRPr lang="en-US" altLang="ko-KR" sz="2400" dirty="0" smtClean="0"/>
          </a:p>
          <a:p>
            <a:r>
              <a:rPr lang="ko-KR" altLang="en-US" sz="2800" dirty="0" smtClean="0"/>
              <a:t>인터넷규제는 다면적 규제를 의미</a:t>
            </a:r>
            <a:endParaRPr lang="en-US" altLang="ko-KR" sz="2800" dirty="0" smtClean="0"/>
          </a:p>
          <a:p>
            <a:pPr lvl="1"/>
            <a:r>
              <a:rPr lang="ko-KR" altLang="en-US" sz="2400" dirty="0" smtClean="0"/>
              <a:t>인터넷 규제는 정치</a:t>
            </a:r>
            <a:r>
              <a:rPr lang="en-US" altLang="ko-KR" sz="2400" dirty="0" smtClean="0"/>
              <a:t>·</a:t>
            </a:r>
            <a:r>
              <a:rPr lang="ko-KR" altLang="en-US" sz="2400" dirty="0" smtClean="0"/>
              <a:t>경제</a:t>
            </a:r>
            <a:r>
              <a:rPr lang="en-US" altLang="ko-KR" sz="2400" dirty="0" smtClean="0"/>
              <a:t>·</a:t>
            </a:r>
            <a:r>
              <a:rPr lang="ko-KR" altLang="en-US" sz="2400" dirty="0" smtClean="0"/>
              <a:t>사회</a:t>
            </a:r>
            <a:r>
              <a:rPr lang="en-US" altLang="ko-KR" sz="2400" dirty="0" smtClean="0"/>
              <a:t>·</a:t>
            </a:r>
            <a:r>
              <a:rPr lang="ko-KR" altLang="en-US" sz="2400" dirty="0" smtClean="0"/>
              <a:t>문화 전반에 대한 규제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정책적으로는 경제규제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사회규제가 대표적 수단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기존 정부는 경제정책으로서의 진흥과 사회규제로서의 </a:t>
            </a:r>
            <a:endParaRPr lang="en-US" altLang="ko-KR" sz="2400" dirty="0" smtClean="0"/>
          </a:p>
          <a:p>
            <a:pPr lvl="1">
              <a:buNone/>
            </a:pPr>
            <a:r>
              <a:rPr lang="en-US" altLang="ko-KR" sz="2400" dirty="0" smtClean="0"/>
              <a:t> </a:t>
            </a:r>
            <a:r>
              <a:rPr lang="en-US" altLang="ko-KR" sz="2400" dirty="0" smtClean="0"/>
              <a:t>  </a:t>
            </a:r>
            <a:r>
              <a:rPr lang="ko-KR" altLang="en-US" sz="2400" dirty="0" smtClean="0"/>
              <a:t>최소규제를 원칙으로 접근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대표적 용어 </a:t>
            </a:r>
            <a:r>
              <a:rPr lang="en-US" altLang="ko-KR" sz="2400" dirty="0" smtClean="0"/>
              <a:t>“</a:t>
            </a:r>
            <a:r>
              <a:rPr lang="ko-KR" altLang="en-US" sz="2400" dirty="0" smtClean="0"/>
              <a:t>정보화</a:t>
            </a:r>
            <a:r>
              <a:rPr lang="en-US" altLang="ko-KR" sz="2400" dirty="0" smtClean="0"/>
              <a:t>”</a:t>
            </a:r>
            <a:endParaRPr lang="en-US" altLang="ko-KR" sz="2400" dirty="0" smtClean="0"/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200" dirty="0" smtClean="0"/>
              <a:t>Ⅱ</a:t>
            </a:r>
            <a:r>
              <a:rPr lang="en-US" altLang="ko-KR" sz="3200" dirty="0" smtClean="0"/>
              <a:t>. </a:t>
            </a:r>
            <a:r>
              <a:rPr lang="ko-KR" altLang="en-US" sz="3200" dirty="0" smtClean="0"/>
              <a:t>인터넷 규제정책 이해의 틀</a:t>
            </a:r>
            <a:endParaRPr lang="ko-KR" altLang="en-US" sz="3200" dirty="0"/>
          </a:p>
        </p:txBody>
      </p:sp>
      <p:pic>
        <p:nvPicPr>
          <p:cNvPr id="5" name="Picture 2" descr="여의도연구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504950" cy="342901"/>
          </a:xfrm>
          <a:prstGeom prst="rect">
            <a:avLst/>
          </a:prstGeom>
          <a:noFill/>
        </p:spPr>
      </p:pic>
      <p:pic>
        <p:nvPicPr>
          <p:cNvPr id="6" name="Picture 4" descr="한국인터넷진흥원 로고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7454" y="6116596"/>
            <a:ext cx="1676400" cy="561976"/>
          </a:xfrm>
          <a:prstGeom prst="rect">
            <a:avLst/>
          </a:prstGeom>
          <a:noFill/>
        </p:spPr>
      </p:pic>
      <p:pic>
        <p:nvPicPr>
          <p:cNvPr id="7" name="Picture 8" descr="C:\Users\HYKwon\AppData\Local\Temp\Temp1_kw_jpg[1].zip\ui_03_0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6357959"/>
            <a:ext cx="1619452" cy="500041"/>
          </a:xfrm>
          <a:prstGeom prst="rect">
            <a:avLst/>
          </a:prstGeom>
          <a:noFill/>
        </p:spPr>
      </p:pic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7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</p:spPr>
        <p:txBody>
          <a:bodyPr>
            <a:normAutofit fontScale="92500"/>
          </a:bodyPr>
          <a:lstStyle/>
          <a:p>
            <a:r>
              <a:rPr lang="ko-KR" altLang="en-US" sz="2800" dirty="0" smtClean="0"/>
              <a:t>인터넷 경제규제</a:t>
            </a:r>
            <a:endParaRPr lang="en-US" altLang="ko-KR" sz="2800" dirty="0" smtClean="0"/>
          </a:p>
          <a:p>
            <a:pPr lvl="1"/>
            <a:r>
              <a:rPr lang="ko-KR" altLang="en-US" sz="2400" dirty="0" smtClean="0"/>
              <a:t>산업으로서의 인터넷은 모두 순기능을 중심으로 진흥정책의 대상으로 인식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미국의 정책을 모방하면서 인터넷은 </a:t>
            </a:r>
            <a:r>
              <a:rPr lang="ko-KR" altLang="en-US" sz="2400" dirty="0" err="1" smtClean="0"/>
              <a:t>무규제</a:t>
            </a:r>
            <a:r>
              <a:rPr lang="ko-KR" altLang="en-US" sz="2400" dirty="0" smtClean="0"/>
              <a:t> 내지는 </a:t>
            </a:r>
            <a:endParaRPr lang="en-US" altLang="ko-KR" sz="2400" dirty="0" smtClean="0"/>
          </a:p>
          <a:p>
            <a:pPr lvl="1">
              <a:buNone/>
            </a:pPr>
            <a:r>
              <a:rPr lang="en-US" altLang="ko-KR" sz="2400" dirty="0" smtClean="0"/>
              <a:t> </a:t>
            </a:r>
            <a:r>
              <a:rPr lang="en-US" altLang="ko-KR" sz="2400" dirty="0" smtClean="0"/>
              <a:t>  </a:t>
            </a:r>
            <a:r>
              <a:rPr lang="ko-KR" altLang="en-US" sz="2400" dirty="0" smtClean="0"/>
              <a:t>최소규제를 원칙으로 일관</a:t>
            </a:r>
            <a:r>
              <a:rPr lang="en-US" altLang="ko-KR" sz="2400" dirty="0" smtClean="0"/>
              <a:t>: ‘</a:t>
            </a:r>
            <a:r>
              <a:rPr lang="ko-KR" altLang="en-US" sz="2400" dirty="0" smtClean="0"/>
              <a:t>부가통신</a:t>
            </a:r>
            <a:r>
              <a:rPr lang="en-US" altLang="ko-KR" sz="2400" dirty="0" smtClean="0"/>
              <a:t>’</a:t>
            </a:r>
            <a:r>
              <a:rPr lang="ko-KR" altLang="en-US" sz="2400" dirty="0" smtClean="0"/>
              <a:t>으로서의 인터넷</a:t>
            </a:r>
            <a:r>
              <a:rPr lang="en-US" altLang="ko-KR" sz="2400" dirty="0" smtClean="0"/>
              <a:t>-’</a:t>
            </a:r>
            <a:r>
              <a:rPr lang="ko-KR" altLang="en-US" sz="2400" dirty="0" smtClean="0"/>
              <a:t>신고</a:t>
            </a:r>
            <a:r>
              <a:rPr lang="en-US" altLang="ko-KR" sz="2400" dirty="0" smtClean="0"/>
              <a:t>’ 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허가대상인 기간통신사업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등록대상인 별정통신사업과 구별</a:t>
            </a:r>
            <a:endParaRPr lang="en-US" altLang="ko-KR" sz="2400" dirty="0" smtClean="0"/>
          </a:p>
          <a:p>
            <a:pPr lvl="1"/>
            <a:endParaRPr lang="en-US" altLang="ko-KR" sz="2400" dirty="0" smtClean="0"/>
          </a:p>
          <a:p>
            <a:r>
              <a:rPr lang="ko-KR" altLang="en-US" sz="2800" dirty="0" smtClean="0"/>
              <a:t>인터넷서비스산업의 성장과 규제환경 압박</a:t>
            </a:r>
            <a:endParaRPr lang="en-US" altLang="ko-KR" sz="2800" dirty="0" smtClean="0"/>
          </a:p>
          <a:p>
            <a:pPr lvl="1"/>
            <a:r>
              <a:rPr lang="ko-KR" altLang="en-US" sz="2400" dirty="0" smtClean="0"/>
              <a:t>검색서비스사업자 내지는 종합정보서비스사업자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포털</a:t>
            </a:r>
            <a:r>
              <a:rPr lang="en-US" altLang="ko-KR" sz="2400" dirty="0" smtClean="0"/>
              <a:t>) </a:t>
            </a:r>
            <a:r>
              <a:rPr lang="ko-KR" altLang="en-US" sz="2400" dirty="0" smtClean="0"/>
              <a:t>성장</a:t>
            </a:r>
            <a:endParaRPr lang="en-US" altLang="ko-KR" sz="2400" dirty="0" smtClean="0"/>
          </a:p>
          <a:p>
            <a:pPr lvl="1"/>
            <a:r>
              <a:rPr lang="en-US" altLang="ko-KR" sz="2400" dirty="0" smtClean="0"/>
              <a:t>‘</a:t>
            </a:r>
            <a:r>
              <a:rPr lang="ko-KR" altLang="en-US" sz="2400" dirty="0" smtClean="0"/>
              <a:t>무시할 만한 경제주체</a:t>
            </a:r>
            <a:r>
              <a:rPr lang="en-US" altLang="ko-KR" sz="2400" dirty="0" smtClean="0"/>
              <a:t>’</a:t>
            </a:r>
            <a:r>
              <a:rPr lang="ko-KR" altLang="en-US" sz="2400" dirty="0" smtClean="0"/>
              <a:t>에서 </a:t>
            </a:r>
            <a:r>
              <a:rPr lang="en-US" altLang="ko-KR" sz="2400" dirty="0" smtClean="0"/>
              <a:t>‘</a:t>
            </a:r>
            <a:r>
              <a:rPr lang="ko-KR" altLang="en-US" sz="2400" dirty="0" smtClean="0"/>
              <a:t>위협적 경제주체</a:t>
            </a:r>
            <a:r>
              <a:rPr lang="en-US" altLang="ko-KR" sz="2400" dirty="0" smtClean="0"/>
              <a:t>’</a:t>
            </a:r>
            <a:r>
              <a:rPr lang="ko-KR" altLang="en-US" sz="2400" dirty="0" smtClean="0"/>
              <a:t>로 인식</a:t>
            </a:r>
            <a:endParaRPr lang="en-US" altLang="ko-KR" sz="2400" dirty="0" smtClean="0"/>
          </a:p>
          <a:p>
            <a:pPr lvl="1"/>
            <a:r>
              <a:rPr lang="en-US" altLang="ko-KR" sz="2400" dirty="0" smtClean="0"/>
              <a:t>“</a:t>
            </a:r>
            <a:r>
              <a:rPr lang="ko-KR" altLang="en-US" sz="2400" dirty="0" smtClean="0"/>
              <a:t>위협적 주체성</a:t>
            </a:r>
            <a:r>
              <a:rPr lang="en-US" altLang="ko-KR" sz="2400" dirty="0" smtClean="0"/>
              <a:t>”</a:t>
            </a:r>
            <a:r>
              <a:rPr lang="ko-KR" altLang="en-US" sz="2400" dirty="0" smtClean="0"/>
              <a:t>은 </a:t>
            </a:r>
            <a:r>
              <a:rPr lang="en-US" altLang="ko-KR" sz="2400" dirty="0" smtClean="0"/>
              <a:t>‘</a:t>
            </a:r>
            <a:r>
              <a:rPr lang="ko-KR" altLang="en-US" sz="2400" dirty="0" smtClean="0"/>
              <a:t>경제적 위협</a:t>
            </a:r>
            <a:r>
              <a:rPr lang="en-US" altLang="ko-KR" sz="2400" dirty="0" smtClean="0"/>
              <a:t>’</a:t>
            </a:r>
            <a:r>
              <a:rPr lang="ko-KR" altLang="en-US" sz="2400" dirty="0" smtClean="0"/>
              <a:t> 보다는 </a:t>
            </a:r>
            <a:r>
              <a:rPr lang="en-US" altLang="ko-KR" sz="2400" dirty="0" smtClean="0"/>
              <a:t>‘</a:t>
            </a:r>
            <a:r>
              <a:rPr lang="ko-KR" altLang="en-US" sz="2400" dirty="0" smtClean="0"/>
              <a:t>미디어적 위협</a:t>
            </a:r>
            <a:r>
              <a:rPr lang="en-US" altLang="ko-KR" sz="2400" dirty="0" smtClean="0"/>
              <a:t>’</a:t>
            </a:r>
            <a:endParaRPr lang="en-US" altLang="ko-KR" sz="2400" dirty="0" smtClean="0"/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200" dirty="0" smtClean="0"/>
              <a:t>Ⅱ</a:t>
            </a:r>
            <a:r>
              <a:rPr lang="en-US" altLang="ko-KR" sz="3200" dirty="0" smtClean="0"/>
              <a:t>. </a:t>
            </a:r>
            <a:r>
              <a:rPr lang="ko-KR" altLang="en-US" sz="3200" dirty="0" smtClean="0"/>
              <a:t>인터넷 규제정책 이해의 틀</a:t>
            </a:r>
            <a:endParaRPr lang="ko-KR" altLang="en-US" sz="3200" dirty="0"/>
          </a:p>
        </p:txBody>
      </p:sp>
      <p:pic>
        <p:nvPicPr>
          <p:cNvPr id="5" name="Picture 2" descr="여의도연구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504950" cy="342901"/>
          </a:xfrm>
          <a:prstGeom prst="rect">
            <a:avLst/>
          </a:prstGeom>
          <a:noFill/>
        </p:spPr>
      </p:pic>
      <p:pic>
        <p:nvPicPr>
          <p:cNvPr id="6" name="Picture 4" descr="한국인터넷진흥원 로고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7454" y="6116596"/>
            <a:ext cx="1676400" cy="561976"/>
          </a:xfrm>
          <a:prstGeom prst="rect">
            <a:avLst/>
          </a:prstGeom>
          <a:noFill/>
        </p:spPr>
      </p:pic>
      <p:pic>
        <p:nvPicPr>
          <p:cNvPr id="7" name="Picture 8" descr="C:\Users\HYKwon\AppData\Local\Temp\Temp1_kw_jpg[1].zip\ui_03_0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6357959"/>
            <a:ext cx="1619452" cy="500041"/>
          </a:xfrm>
          <a:prstGeom prst="rect">
            <a:avLst/>
          </a:prstGeom>
          <a:noFill/>
        </p:spPr>
      </p:pic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8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</p:spPr>
        <p:txBody>
          <a:bodyPr>
            <a:normAutofit fontScale="92500"/>
          </a:bodyPr>
          <a:lstStyle/>
          <a:p>
            <a:r>
              <a:rPr lang="ko-KR" altLang="en-US" sz="2800" dirty="0" smtClean="0"/>
              <a:t>인터넷규제정책의 혼선</a:t>
            </a:r>
            <a:endParaRPr lang="en-US" altLang="ko-KR" sz="2800" dirty="0" smtClean="0"/>
          </a:p>
          <a:p>
            <a:pPr lvl="1"/>
            <a:r>
              <a:rPr lang="ko-KR" altLang="en-US" sz="2400" dirty="0" smtClean="0"/>
              <a:t>인터넷의 </a:t>
            </a:r>
            <a:r>
              <a:rPr lang="en-US" altLang="ko-KR" sz="2400" dirty="0" smtClean="0"/>
              <a:t>‘</a:t>
            </a:r>
            <a:r>
              <a:rPr lang="ko-KR" altLang="en-US" sz="2400" dirty="0" smtClean="0"/>
              <a:t>경제적 가치</a:t>
            </a:r>
            <a:r>
              <a:rPr lang="en-US" altLang="ko-KR" sz="2400" dirty="0" smtClean="0"/>
              <a:t>’</a:t>
            </a:r>
            <a:r>
              <a:rPr lang="ko-KR" altLang="en-US" sz="2400" dirty="0" smtClean="0"/>
              <a:t>와 </a:t>
            </a:r>
            <a:r>
              <a:rPr lang="en-US" altLang="ko-KR" sz="2400" dirty="0" smtClean="0"/>
              <a:t>‘</a:t>
            </a:r>
            <a:r>
              <a:rPr lang="ko-KR" altLang="en-US" sz="2400" dirty="0" smtClean="0"/>
              <a:t>미디어적 위협</a:t>
            </a:r>
            <a:r>
              <a:rPr lang="en-US" altLang="ko-KR" sz="2400" dirty="0" smtClean="0"/>
              <a:t>’ </a:t>
            </a:r>
            <a:r>
              <a:rPr lang="ko-KR" altLang="en-US" sz="2400" dirty="0" smtClean="0"/>
              <a:t>사이에서 갈팡질팡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비교 미디어와의 갈등구조에서 우호적 미디어 선택의 문제</a:t>
            </a:r>
            <a:r>
              <a:rPr lang="en-US" altLang="ko-KR" sz="2400" dirty="0" smtClean="0"/>
              <a:t> 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이념과 선정적 미디어 정책 우선에서 경제적 가치 소홀</a:t>
            </a:r>
            <a:endParaRPr lang="en-US" altLang="ko-KR" sz="2400" dirty="0" smtClean="0"/>
          </a:p>
          <a:p>
            <a:pPr lvl="1"/>
            <a:r>
              <a:rPr lang="en-US" altLang="ko-KR" sz="2400" dirty="0" smtClean="0"/>
              <a:t>‘</a:t>
            </a:r>
            <a:r>
              <a:rPr lang="ko-KR" altLang="en-US" sz="2400" dirty="0" smtClean="0"/>
              <a:t>경제중심 실용정부</a:t>
            </a:r>
            <a:r>
              <a:rPr lang="en-US" altLang="ko-KR" sz="2400" dirty="0" smtClean="0"/>
              <a:t>’</a:t>
            </a:r>
            <a:r>
              <a:rPr lang="ko-KR" altLang="en-US" sz="2400" dirty="0" smtClean="0"/>
              <a:t> </a:t>
            </a:r>
            <a:r>
              <a:rPr lang="ko-KR" altLang="en-US" sz="2400" dirty="0" smtClean="0"/>
              <a:t>관념에서 </a:t>
            </a:r>
            <a:r>
              <a:rPr lang="en-US" altLang="ko-KR" sz="2400" dirty="0" smtClean="0"/>
              <a:t>‘</a:t>
            </a:r>
            <a:r>
              <a:rPr lang="ko-KR" altLang="en-US" sz="2400" dirty="0" smtClean="0"/>
              <a:t>인터넷 재발견</a:t>
            </a:r>
            <a:r>
              <a:rPr lang="en-US" altLang="ko-KR" sz="2400" dirty="0" smtClean="0"/>
              <a:t>’</a:t>
            </a:r>
            <a:endParaRPr lang="en-US" altLang="ko-KR" sz="2400" dirty="0" smtClean="0"/>
          </a:p>
          <a:p>
            <a:pPr lvl="1"/>
            <a:endParaRPr lang="en-US" altLang="ko-KR" sz="2400" dirty="0" smtClean="0"/>
          </a:p>
          <a:p>
            <a:r>
              <a:rPr lang="ko-KR" altLang="en-US" sz="2800" dirty="0" smtClean="0"/>
              <a:t>경제규제의 핵심은 자원배분의 효율성과 집중완화</a:t>
            </a:r>
            <a:endParaRPr lang="en-US" altLang="ko-KR" sz="2800" dirty="0" smtClean="0"/>
          </a:p>
          <a:p>
            <a:pPr lvl="1"/>
            <a:r>
              <a:rPr lang="ko-KR" altLang="en-US" sz="2400" dirty="0" smtClean="0"/>
              <a:t>경제규제의 가장 강한 틀은 진입규제의 설정</a:t>
            </a:r>
            <a:r>
              <a:rPr lang="en-US" altLang="ko-KR" sz="2400" dirty="0" smtClean="0"/>
              <a:t>: ‘</a:t>
            </a:r>
            <a:r>
              <a:rPr lang="ko-KR" altLang="en-US" sz="2400" dirty="0" smtClean="0"/>
              <a:t>허가</a:t>
            </a:r>
            <a:r>
              <a:rPr lang="en-US" altLang="ko-KR" sz="2400" dirty="0" smtClean="0"/>
              <a:t>’, ‘</a:t>
            </a:r>
            <a:r>
              <a:rPr lang="ko-KR" altLang="en-US" sz="2400" dirty="0" smtClean="0"/>
              <a:t>등록</a:t>
            </a:r>
            <a:r>
              <a:rPr lang="en-US" altLang="ko-KR" sz="2400" dirty="0" smtClean="0"/>
              <a:t>’</a:t>
            </a:r>
            <a:endParaRPr lang="en-US" altLang="ko-KR" sz="2400" dirty="0" smtClean="0"/>
          </a:p>
          <a:p>
            <a:pPr lvl="1"/>
            <a:r>
              <a:rPr lang="ko-KR" altLang="en-US" sz="2400" dirty="0" smtClean="0"/>
              <a:t>그러나 진입규제는 </a:t>
            </a:r>
            <a:r>
              <a:rPr lang="en-US" altLang="ko-KR" sz="2400" dirty="0" smtClean="0"/>
              <a:t>‘</a:t>
            </a:r>
            <a:r>
              <a:rPr lang="ko-KR" altLang="en-US" sz="2400" dirty="0" smtClean="0"/>
              <a:t>경제적 이득</a:t>
            </a:r>
            <a:r>
              <a:rPr lang="en-US" altLang="ko-KR" sz="2400" dirty="0" smtClean="0"/>
              <a:t>’</a:t>
            </a:r>
            <a:r>
              <a:rPr lang="ko-KR" altLang="en-US" sz="2400" dirty="0" smtClean="0"/>
              <a:t>의 보장 필요</a:t>
            </a:r>
            <a:r>
              <a:rPr lang="en-US" altLang="ko-KR" sz="2400" dirty="0" smtClean="0"/>
              <a:t>: ‘</a:t>
            </a:r>
            <a:r>
              <a:rPr lang="ko-KR" altLang="en-US" sz="2400" dirty="0" smtClean="0"/>
              <a:t>기간통신</a:t>
            </a:r>
            <a:r>
              <a:rPr lang="en-US" altLang="ko-KR" sz="2400" dirty="0" smtClean="0"/>
              <a:t>’</a:t>
            </a:r>
          </a:p>
          <a:p>
            <a:pPr lvl="1"/>
            <a:r>
              <a:rPr lang="ko-KR" altLang="en-US" sz="2400" dirty="0" smtClean="0"/>
              <a:t>독점규제는 </a:t>
            </a:r>
            <a:r>
              <a:rPr lang="en-US" altLang="ko-KR" sz="2400" dirty="0" smtClean="0"/>
              <a:t>‘</a:t>
            </a:r>
            <a:r>
              <a:rPr lang="ko-KR" altLang="en-US" sz="2400" dirty="0" smtClean="0"/>
              <a:t>시장획정</a:t>
            </a:r>
            <a:r>
              <a:rPr lang="en-US" altLang="ko-KR" sz="2400" dirty="0" smtClean="0"/>
              <a:t>’</a:t>
            </a:r>
            <a:r>
              <a:rPr lang="ko-KR" altLang="en-US" sz="2400" dirty="0" smtClean="0"/>
              <a:t>과 그 </a:t>
            </a:r>
            <a:r>
              <a:rPr lang="en-US" altLang="ko-KR" sz="2400" dirty="0" smtClean="0"/>
              <a:t>‘</a:t>
            </a:r>
            <a:r>
              <a:rPr lang="ko-KR" altLang="en-US" sz="2400" dirty="0" smtClean="0"/>
              <a:t>과학적 근거</a:t>
            </a:r>
            <a:r>
              <a:rPr lang="en-US" altLang="ko-KR" sz="2400" dirty="0" smtClean="0"/>
              <a:t>’</a:t>
            </a:r>
            <a:r>
              <a:rPr lang="ko-KR" altLang="en-US" sz="2400" dirty="0" smtClean="0"/>
              <a:t>가 필요</a:t>
            </a:r>
            <a:endParaRPr lang="en-US" altLang="ko-KR" sz="2400" dirty="0" smtClean="0"/>
          </a:p>
          <a:p>
            <a:pPr lvl="1"/>
            <a:endParaRPr lang="en-US" altLang="ko-KR" sz="2400" dirty="0" smtClean="0"/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200" dirty="0" smtClean="0"/>
              <a:t>Ⅱ</a:t>
            </a:r>
            <a:r>
              <a:rPr lang="en-US" altLang="ko-KR" sz="3200" dirty="0" smtClean="0"/>
              <a:t>. </a:t>
            </a:r>
            <a:r>
              <a:rPr lang="ko-KR" altLang="en-US" sz="3200" dirty="0" smtClean="0"/>
              <a:t>인터넷 규제정책 이해의 틀</a:t>
            </a:r>
            <a:endParaRPr lang="ko-KR" altLang="en-US" sz="3200" dirty="0"/>
          </a:p>
        </p:txBody>
      </p:sp>
      <p:pic>
        <p:nvPicPr>
          <p:cNvPr id="5" name="Picture 2" descr="여의도연구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286520"/>
            <a:ext cx="1504950" cy="342901"/>
          </a:xfrm>
          <a:prstGeom prst="rect">
            <a:avLst/>
          </a:prstGeom>
          <a:noFill/>
        </p:spPr>
      </p:pic>
      <p:pic>
        <p:nvPicPr>
          <p:cNvPr id="6" name="Picture 4" descr="한국인터넷진흥원 로고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7454" y="6116596"/>
            <a:ext cx="1676400" cy="561976"/>
          </a:xfrm>
          <a:prstGeom prst="rect">
            <a:avLst/>
          </a:prstGeom>
          <a:noFill/>
        </p:spPr>
      </p:pic>
      <p:pic>
        <p:nvPicPr>
          <p:cNvPr id="7" name="Picture 8" descr="C:\Users\HYKwon\AppData\Local\Temp\Temp1_kw_jpg[1].zip\ui_03_0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6357959"/>
            <a:ext cx="1619452" cy="500041"/>
          </a:xfrm>
          <a:prstGeom prst="rect">
            <a:avLst/>
          </a:prstGeom>
          <a:noFill/>
        </p:spPr>
      </p:pic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9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1086</Words>
  <Application>Microsoft Office PowerPoint</Application>
  <PresentationFormat>화면 슬라이드 쇼(4:3)</PresentationFormat>
  <Paragraphs>191</Paragraphs>
  <Slides>18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19" baseType="lpstr">
      <vt:lpstr>Office 테마</vt:lpstr>
      <vt:lpstr>인터넷 경제정책의 틀과  중소 인터넷기업 활성화 전략</vt:lpstr>
      <vt:lpstr>발제 순서</vt:lpstr>
      <vt:lpstr>Ⅰ. 이명박 정부와 인터넷정책</vt:lpstr>
      <vt:lpstr>Ⅰ. 이명박 정부와 인터넷정책</vt:lpstr>
      <vt:lpstr>Ⅰ. 이명박 정부와 인터넷정책</vt:lpstr>
      <vt:lpstr>Ⅰ. 이명박 정부와 인터넷정책</vt:lpstr>
      <vt:lpstr>Ⅱ. 인터넷 규제정책 이해의 틀</vt:lpstr>
      <vt:lpstr>Ⅱ. 인터넷 규제정책 이해의 틀</vt:lpstr>
      <vt:lpstr>Ⅱ. 인터넷 규제정책 이해의 틀</vt:lpstr>
      <vt:lpstr>Ⅲ. 실용정책 환경에서의 인터넷 정책방향</vt:lpstr>
      <vt:lpstr>Ⅲ. 실용정책 환경에서의 인터넷 정책방향</vt:lpstr>
      <vt:lpstr>Ⅲ. 실용정책 환경에서의 인터넷 정책방향</vt:lpstr>
      <vt:lpstr>Ⅳ. 인터넷 경제정책의 핵심 쟁점</vt:lpstr>
      <vt:lpstr>Ⅳ. 인터넷 경제정책의 핵심 쟁점</vt:lpstr>
      <vt:lpstr>슬라이드 15</vt:lpstr>
      <vt:lpstr>Ⅴ. 인터넷 정책 당면 과제</vt:lpstr>
      <vt:lpstr>Ⅴ. 인터넷 정책 당면 과제</vt:lpstr>
      <vt:lpstr>감사합니다.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한국인터넷 건전한 생태계  조성을 위한 정책적 제언</dc:title>
  <dc:creator>HYKwon</dc:creator>
  <cp:lastModifiedBy>HYKwon</cp:lastModifiedBy>
  <cp:revision>43</cp:revision>
  <dcterms:created xsi:type="dcterms:W3CDTF">2009-09-25T05:10:53Z</dcterms:created>
  <dcterms:modified xsi:type="dcterms:W3CDTF">2009-09-25T17:06:43Z</dcterms:modified>
</cp:coreProperties>
</file>